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75" r:id="rId9"/>
    <p:sldId id="274" r:id="rId10"/>
    <p:sldId id="281" r:id="rId11"/>
    <p:sldId id="282" r:id="rId12"/>
    <p:sldId id="262" r:id="rId13"/>
    <p:sldId id="263" r:id="rId14"/>
    <p:sldId id="264" r:id="rId15"/>
    <p:sldId id="265" r:id="rId16"/>
    <p:sldId id="284" r:id="rId17"/>
    <p:sldId id="266" r:id="rId18"/>
    <p:sldId id="285" r:id="rId19"/>
    <p:sldId id="267" r:id="rId20"/>
    <p:sldId id="268" r:id="rId21"/>
    <p:sldId id="273" r:id="rId22"/>
    <p:sldId id="286" r:id="rId23"/>
    <p:sldId id="269" r:id="rId24"/>
    <p:sldId id="270" r:id="rId25"/>
    <p:sldId id="277" r:id="rId26"/>
    <p:sldId id="278" r:id="rId27"/>
    <p:sldId id="279" r:id="rId28"/>
    <p:sldId id="280" r:id="rId29"/>
    <p:sldId id="283" r:id="rId30"/>
    <p:sldId id="287" r:id="rId31"/>
    <p:sldId id="271" r:id="rId32"/>
    <p:sldId id="28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22259-C20B-496D-8E37-930539C43FE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1DF89-BE04-46AC-9DA1-5A2E10E85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9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3F7AB-626E-B127-F34B-279F5FED8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6BB8F8-F3C1-5D0C-6A7A-A99565078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FD028-4858-E22D-D4C9-B8EC9F48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DF60-45E8-4820-9F29-7F7085A69421}" type="datetime1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C8A4B8-6F21-3B0D-25BD-2432F0F5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D5B7B-2DB2-47C2-AB5F-C28E1BF6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6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6C60E-549C-4E88-B653-F6E1D10A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29BB8C-926E-FFBC-7812-98DAD8D6E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F166A-93E7-3C12-B286-D5083025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F4506-967C-4DB3-88F2-05D04844E07E}" type="datetime1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570E8-8BFC-186C-BBEB-C1DB3C1F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6A51EE-CF82-EB2F-A74A-9FC822CC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180B67-BE7E-E2AB-FF99-0BE26C6E6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21A0F-5D41-106B-217C-D061CCCC1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71296A-5694-8782-4D55-26096825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D7DC-F3D7-49F5-A326-A60147C1C154}" type="datetime1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F9409-45E8-E139-1C57-5F5C7430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5526E-A675-D2CF-CFC9-6292739F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21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F9073-6DBF-791B-29D3-D54DECC3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19FB13-87D2-B433-E5D3-A35D8E921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671715-5683-EBF4-C349-A54B05DD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4B64D-4F8E-4B5A-81BE-51CF96FED78C}" type="datetime1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F306FC-EFC6-D8E5-F059-5835A308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A9CCE0-B95B-DDF2-AB99-453899C56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2C499-3E7B-76AF-6A2E-21847B29B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E29666-F53E-AF8C-6D31-18870247C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163D81-EBDC-3383-14DA-14B67733C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6B0A-5DDA-4F07-9E85-9EE08B701963}" type="datetime1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1B7EF9-0693-B5B2-15F6-E1D1649D6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7CC1C-2443-7E87-485F-20572419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85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96588-8C15-DEA5-15CA-E4201F7F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8FAB3-3619-6B60-50BA-CD34563E5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153F23-5B33-4B9B-5F6B-9706636BA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101F57-CE80-0296-8BBC-A9F35F08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1261D-4C02-4DB1-8824-E9987C048465}" type="datetime1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3E3441-0ACD-85D1-9EF5-E3549690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9AE7B5-E1E1-4648-F9B7-F750AEDAA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738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37411-AFEA-F3AA-E163-459677D5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3F9432-21ED-DB6A-02C5-179CB2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DEA835-81C6-CF13-EB48-9D32B3A22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1FD989-1CFC-B7E0-8436-0C9B90DA7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60C0F8-5033-E74F-44DF-D05969D71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6D3761-DC64-D18E-35DA-B9C30F1C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E5BD-8E1C-4120-AD8F-C7E4622D6A56}" type="datetime1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AC2AC1-D400-B936-EA86-79E785E7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E80CB8-4E65-30F7-41A8-0050A13F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8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62CAB-4E72-45D4-D026-06ED585F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3C8B74-18E8-FBAE-7ED6-37D9017C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B0FBE-BEBA-4908-AB9F-483972A5990F}" type="datetime1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84625-B12A-596F-D368-E92F0A94A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BF379E-6285-3DD9-20DC-9933729D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0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CE89A9-B298-9D71-C514-D476C608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544C5F-54E4-C2E4-0FBA-D38C50F8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FABFA1-6E4D-05D6-FA4C-48D7D678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5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682EA-8966-45AD-0BDC-8FAEB61C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1E34DB-F61A-32D0-D133-12136DDE9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15D1B6-10FE-457D-744D-92F581745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3FF621-FB08-B6CC-E73F-5F04DD70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541B-82FA-4669-85A3-2D5F75162C5F}" type="datetime1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33131B-989E-CAA4-17C1-C98A8C8A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B36EC-F3B4-2004-FDF0-3FFF2812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0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7A646-0B01-1DAA-941A-BD2463EE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3B6466-33BF-683C-98CE-1B84959EA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A8D07E-C3AD-F2A0-C871-4F92DDFF2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AD5683-D8C4-576D-7FD3-C2CA8259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1F94-6A48-4344-968D-9D29595CADD3}" type="datetime1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0505A8-09F6-FB2B-37F8-1BA944B1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98AEE7-CF99-E399-7B56-331CA84C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2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89F6E-9D66-4694-9298-D0C4EDCF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8C9789-930A-5BB4-20B0-1ADBDE218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B9CA46-6F98-537B-462B-41696D8AB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F9B0A-12FF-42EA-9281-803ECF63D5BC}" type="datetime1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6E513-771E-72BB-A5AA-C9280A0C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70836-0C1D-34BC-9B36-91BBEDBAD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FB8B6-D200-40B8-B5A4-0D9C052591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3.xml"/><Relationship Id="rId7" Type="http://schemas.openxmlformats.org/officeDocument/2006/relationships/slide" Target="slide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209356-EBB0-008C-4011-3E308869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955" y="400512"/>
            <a:ext cx="1455896" cy="7203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A5278D-B762-7DA9-6BCF-BF3F4D1A8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10" y="74202"/>
            <a:ext cx="5257800" cy="1400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A33739-DFFF-5A24-3164-3A5E07C9F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1" y="344588"/>
            <a:ext cx="1478324" cy="77628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B56983-C549-5315-0B72-70393BCF1B8E}"/>
              </a:ext>
            </a:extLst>
          </p:cNvPr>
          <p:cNvSpPr/>
          <p:nvPr/>
        </p:nvSpPr>
        <p:spPr>
          <a:xfrm>
            <a:off x="3345845" y="2711696"/>
            <a:ext cx="5346335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АТОМНАЯ ФИЗИКА</a:t>
            </a:r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4BB1DA1F-A3E6-C833-4537-5C33B149E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1BFA-DBA7-4E98-80ED-F7E82AA61C93}" type="datetime1">
              <a:rPr lang="ru-RU" smtClean="0"/>
              <a:t>27.02.2023</a:t>
            </a:fld>
            <a:endParaRPr lang="ru-RU"/>
          </a:p>
        </p:txBody>
      </p: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A4C11998-C89D-AEE4-1CB7-74051822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AF1371EB-6A90-903D-B85B-F6693706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66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82B17-83BB-2F36-ECED-642C67B8EE59}"/>
              </a:ext>
            </a:extLst>
          </p:cNvPr>
          <p:cNvSpPr txBox="1"/>
          <p:nvPr/>
        </p:nvSpPr>
        <p:spPr>
          <a:xfrm>
            <a:off x="2810054" y="-57050"/>
            <a:ext cx="6144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Виртуальный эксперимент</a:t>
            </a:r>
          </a:p>
        </p:txBody>
      </p:sp>
      <p:pic>
        <p:nvPicPr>
          <p:cNvPr id="7" name="ScreenRecorderProject4">
            <a:hlinkClick r:id="" action="ppaction://media"/>
            <a:extLst>
              <a:ext uri="{FF2B5EF4-FFF2-40B4-BE49-F238E27FC236}">
                <a16:creationId xmlns:a16="http://schemas.microsoft.com/office/drawing/2014/main" id="{C502348E-ACD4-170E-8965-EA31F66239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362" y="463714"/>
            <a:ext cx="4357178" cy="5956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580137-DB44-1ACB-C84C-8D805B2034E9}"/>
              </a:ext>
            </a:extLst>
          </p:cNvPr>
          <p:cNvSpPr txBox="1"/>
          <p:nvPr/>
        </p:nvSpPr>
        <p:spPr>
          <a:xfrm>
            <a:off x="5106118" y="729257"/>
            <a:ext cx="6789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1.Пользуясь графиком, найдите период полураспада для этого случая?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F9087-A4A6-C5C8-17B1-BCB3AA5A44B7}"/>
              </a:ext>
            </a:extLst>
          </p:cNvPr>
          <p:cNvSpPr txBox="1"/>
          <p:nvPr/>
        </p:nvSpPr>
        <p:spPr>
          <a:xfrm>
            <a:off x="5167224" y="1603812"/>
            <a:ext cx="6887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2. Пользуясь найденным вами периодом полураспада, найдите время, когда распадутся все атомы.</a:t>
            </a:r>
          </a:p>
        </p:txBody>
      </p:sp>
    </p:spTree>
    <p:extLst>
      <p:ext uri="{BB962C8B-B14F-4D97-AF65-F5344CB8AC3E}">
        <p14:creationId xmlns:p14="http://schemas.microsoft.com/office/powerpoint/2010/main" val="6960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5176D7-DB4B-85A4-4FE9-680CC968DBDC}"/>
              </a:ext>
            </a:extLst>
          </p:cNvPr>
          <p:cNvSpPr txBox="1"/>
          <p:nvPr/>
        </p:nvSpPr>
        <p:spPr>
          <a:xfrm>
            <a:off x="257713" y="851422"/>
            <a:ext cx="510468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err="1"/>
              <a:t>program</a:t>
            </a:r>
            <a:r>
              <a:rPr lang="ru-RU" sz="1200" b="1" dirty="0"/>
              <a:t> </a:t>
            </a:r>
            <a:r>
              <a:rPr lang="ru-RU" sz="1200" b="1" dirty="0" err="1"/>
              <a:t>zacon_radioactivnogo_raspada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{Заголовок}</a:t>
            </a:r>
          </a:p>
          <a:p>
            <a:r>
              <a:rPr lang="ru-RU" sz="1200" b="1" dirty="0" err="1"/>
              <a:t>uses</a:t>
            </a:r>
            <a:r>
              <a:rPr lang="ru-RU" sz="1200" b="1" dirty="0"/>
              <a:t> </a:t>
            </a:r>
            <a:r>
              <a:rPr lang="ru-RU" sz="1200" b="1" dirty="0" err="1"/>
              <a:t>crt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{Использование модуля функций и процедур CRT}</a:t>
            </a:r>
          </a:p>
          <a:p>
            <a:r>
              <a:rPr lang="ru-RU" sz="1200" b="1" dirty="0" err="1"/>
              <a:t>var</a:t>
            </a:r>
            <a:r>
              <a:rPr lang="ru-RU" sz="1200" b="1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{Раздел описания переменных}</a:t>
            </a:r>
          </a:p>
          <a:p>
            <a:r>
              <a:rPr lang="ru-RU" sz="1200" b="1" dirty="0"/>
              <a:t> T,A: </a:t>
            </a:r>
            <a:r>
              <a:rPr lang="ru-RU" sz="1200" b="1" dirty="0" err="1"/>
              <a:t>integer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{Т - счетчик периодов полураспада, А - случайное число}</a:t>
            </a:r>
          </a:p>
          <a:p>
            <a:r>
              <a:rPr lang="ru-RU" sz="1200" b="1" dirty="0"/>
              <a:t> N,I,M: </a:t>
            </a:r>
            <a:r>
              <a:rPr lang="ru-RU" sz="1200" b="1" dirty="0" err="1"/>
              <a:t>real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{N - исходное количество атомов, І - счетчик атомов, М -</a:t>
            </a:r>
          </a:p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 количество не распавшихся атомов}</a:t>
            </a:r>
          </a:p>
          <a:p>
            <a:r>
              <a:rPr lang="ru-RU" sz="1200" b="1" dirty="0" err="1"/>
              <a:t>begin</a:t>
            </a:r>
            <a:r>
              <a:rPr lang="ru-RU" sz="1200" b="1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{Начало раздела операторов}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ClrScr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{Очистка экрана}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Readln</a:t>
            </a:r>
            <a:r>
              <a:rPr lang="ru-RU" sz="1200" b="1" dirty="0"/>
              <a:t>(N);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{Ввод исходного количества радиоактивных атомов N}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Writeln</a:t>
            </a:r>
            <a:r>
              <a:rPr lang="ru-RU" sz="1200" b="1" dirty="0"/>
              <a:t>('</a:t>
            </a:r>
            <a:r>
              <a:rPr lang="ru-RU" sz="1200" b="1" dirty="0" err="1"/>
              <a:t>n,M</a:t>
            </a:r>
            <a:r>
              <a:rPr lang="ru-RU" sz="1200" b="1" dirty="0"/>
              <a:t>');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{Вывод заголовков колонок результатов}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Randomize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{Запуск генератора случайных чисел}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for</a:t>
            </a:r>
            <a:r>
              <a:rPr lang="ru-RU" sz="1200" b="1" dirty="0"/>
              <a:t> T:=1 </a:t>
            </a:r>
            <a:r>
              <a:rPr lang="ru-RU" sz="1200" b="1" dirty="0" err="1"/>
              <a:t>to</a:t>
            </a:r>
            <a:r>
              <a:rPr lang="ru-RU" sz="1200" b="1" dirty="0"/>
              <a:t> 10 </a:t>
            </a:r>
            <a:r>
              <a:rPr lang="ru-RU" sz="1200" b="1" dirty="0" err="1"/>
              <a:t>do</a:t>
            </a:r>
            <a:r>
              <a:rPr lang="ru-RU" sz="1200" b="1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{Цикл с 1-го по 10-ый периоды полураспада Т}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begin</a:t>
            </a:r>
            <a:r>
              <a:rPr lang="ru-RU" sz="1200" b="1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{Начало составного оператора}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while</a:t>
            </a:r>
            <a:r>
              <a:rPr lang="ru-RU" sz="1200" b="1" dirty="0"/>
              <a:t> I&lt;N </a:t>
            </a:r>
            <a:r>
              <a:rPr lang="ru-RU" sz="1200" b="1" dirty="0" err="1"/>
              <a:t>do</a:t>
            </a:r>
            <a:r>
              <a:rPr lang="ru-RU" sz="1200" b="1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{Проверка условия при входе в цикл}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begin</a:t>
            </a:r>
            <a:r>
              <a:rPr lang="ru-RU" sz="1200" b="1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{Начало составного оператора}</a:t>
            </a:r>
          </a:p>
          <a:p>
            <a:r>
              <a:rPr lang="ru-RU" sz="1200" b="1" dirty="0"/>
              <a:t> A:=random(65534);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{Генерация случайного целого числа А в</a:t>
            </a:r>
          </a:p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 диапазоне [0,65533]}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if</a:t>
            </a:r>
            <a:r>
              <a:rPr lang="ru-RU" sz="1200" b="1" dirty="0"/>
              <a:t> A </a:t>
            </a:r>
            <a:r>
              <a:rPr lang="ru-RU" sz="1200" b="1" dirty="0" err="1"/>
              <a:t>mod</a:t>
            </a:r>
            <a:r>
              <a:rPr lang="ru-RU" sz="1200" b="1" dirty="0"/>
              <a:t> 2=0 </a:t>
            </a:r>
            <a:r>
              <a:rPr lang="ru-RU" sz="1200" b="1" dirty="0" err="1"/>
              <a:t>then</a:t>
            </a:r>
            <a:r>
              <a:rPr lang="ru-RU" sz="1200" b="1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{Условие четности числа А}</a:t>
            </a:r>
          </a:p>
          <a:p>
            <a:r>
              <a:rPr lang="ru-RU" sz="1200" b="1" dirty="0"/>
              <a:t> M:=M+1;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{Подсчет не распавшихся атомов}</a:t>
            </a:r>
          </a:p>
          <a:p>
            <a:r>
              <a:rPr lang="ru-RU" sz="1200" b="1" dirty="0"/>
              <a:t> I:=I+1;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{Переход к исследованию следующего І-го атома}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end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{Конец составного оператора}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Writeln</a:t>
            </a:r>
            <a:r>
              <a:rPr lang="ru-RU" sz="1200" b="1" dirty="0"/>
              <a:t>(T,'T',M:2:0);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{Вывод результатов}</a:t>
            </a:r>
          </a:p>
          <a:p>
            <a:r>
              <a:rPr lang="ru-RU" sz="1200" b="1" dirty="0"/>
              <a:t> N:=M;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{Количество не распавшихся (оставшихся) атомов}</a:t>
            </a:r>
          </a:p>
          <a:p>
            <a:r>
              <a:rPr lang="ru-RU" sz="1200" b="1" dirty="0"/>
              <a:t> M:=0;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{«Обнуление» счетчика не распавшихся атомов перед</a:t>
            </a:r>
          </a:p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 началом следующего периода полураспада}</a:t>
            </a:r>
          </a:p>
          <a:p>
            <a:r>
              <a:rPr lang="ru-RU" sz="1200" b="1" dirty="0"/>
              <a:t> I:=0;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{«Обнуление» счетчика текущего числа атомов перед началом</a:t>
            </a:r>
          </a:p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 следующего периода полураспада}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end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{Конец составного оператора}</a:t>
            </a:r>
          </a:p>
          <a:p>
            <a:r>
              <a:rPr lang="ru-RU" sz="1200" b="1" dirty="0"/>
              <a:t> </a:t>
            </a:r>
            <a:r>
              <a:rPr lang="ru-RU" sz="1200" b="1" dirty="0" err="1"/>
              <a:t>readkey</a:t>
            </a:r>
            <a:r>
              <a:rPr lang="ru-RU" sz="1200" b="1" dirty="0"/>
              <a:t>;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{Задержка экрана}</a:t>
            </a:r>
          </a:p>
          <a:p>
            <a:r>
              <a:rPr lang="ru-RU" sz="1200" b="1" dirty="0" err="1"/>
              <a:t>end</a:t>
            </a:r>
            <a:r>
              <a:rPr lang="ru-RU" sz="1200" b="1" dirty="0"/>
              <a:t>.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{Конец раздела операторов и всей программы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50589-DF67-DB71-E2CE-0026AA68031A}"/>
              </a:ext>
            </a:extLst>
          </p:cNvPr>
          <p:cNvSpPr txBox="1"/>
          <p:nvPr/>
        </p:nvSpPr>
        <p:spPr>
          <a:xfrm>
            <a:off x="2810054" y="-57050"/>
            <a:ext cx="6144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Компьютерный эксперимент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D11D5-F828-AFFC-82D6-2EB38A7DBF70}"/>
              </a:ext>
            </a:extLst>
          </p:cNvPr>
          <p:cNvSpPr txBox="1"/>
          <p:nvPr/>
        </p:nvSpPr>
        <p:spPr>
          <a:xfrm>
            <a:off x="137652" y="475853"/>
            <a:ext cx="11916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14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Дано определенное количество радиоактивных атомов N (N ≥1 , целое число) с периодом полураспада T. </a:t>
            </a:r>
          </a:p>
          <a:p>
            <a:r>
              <a:rPr lang="ru-RU" sz="14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Найти: сколько атомов M останется после каждого периода полураспада с 1-го по 10-й включительно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C331C7-76DB-4A05-B477-5786DBE2D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395" y="1223962"/>
            <a:ext cx="1971675" cy="21907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8C1020-1337-6112-3FEE-9914D0570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351" y="1223962"/>
            <a:ext cx="1905000" cy="21621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019495-9CC7-7980-EC5F-D6E9C5E88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7632" y="1226115"/>
            <a:ext cx="1905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81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https://dvsschool.ru/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B706A-01D2-562E-0C4D-49164E61A992}"/>
              </a:ext>
            </a:extLst>
          </p:cNvPr>
          <p:cNvSpPr txBox="1"/>
          <p:nvPr/>
        </p:nvSpPr>
        <p:spPr>
          <a:xfrm>
            <a:off x="137652" y="136525"/>
            <a:ext cx="1191669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Цепная реакция деления ядер урана</a:t>
            </a:r>
          </a:p>
          <a:p>
            <a:pPr indent="452438"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1940 г. Г. И. Флеров и В. Петржак обнаружили самопроизвольное (спонтанное) деление ядер урана.</a:t>
            </a:r>
          </a:p>
          <a:p>
            <a:pPr indent="452438"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1938 г. О. Ган и Ф.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Штрассман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открыли: ядра урана при бомбардировке его нейтронами образуют другие элементы. А объяснение этому явлению было дано в 1939 г. австрийским физиком Л.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Майтнером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и английским физиком О.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Фришем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B2BB65-5006-2C89-1522-24EC032043D4}"/>
                  </a:ext>
                </a:extLst>
              </p:cNvPr>
              <p:cNvSpPr txBox="1"/>
              <p:nvPr/>
            </p:nvSpPr>
            <p:spPr>
              <a:xfrm>
                <a:off x="1774723" y="3854683"/>
                <a:ext cx="8807091" cy="580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235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→</m:t>
                          </m:r>
                        </m:e>
                      </m:sPre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sPre>
                        <m:sPre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236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→ </m:t>
                          </m:r>
                          <m:sPre>
                            <m:sPre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55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140</m:t>
                              </m:r>
                            </m:sup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𝐶𝑠</m:t>
                              </m:r>
                            </m:e>
                          </m:sPr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sPre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sPre>
                        <m:sPre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94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𝑅𝑏</m:t>
                          </m:r>
                        </m:e>
                      </m:sPre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+2 </m:t>
                      </m:r>
                      <m:sPre>
                        <m:sPre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B2BB65-5006-2C89-1522-24EC03204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723" y="3854683"/>
                <a:ext cx="8807091" cy="5802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D5589-C58B-5A26-A945-E671D1C5EBA7}"/>
                  </a:ext>
                </a:extLst>
              </p:cNvPr>
              <p:cNvSpPr txBox="1"/>
              <p:nvPr/>
            </p:nvSpPr>
            <p:spPr>
              <a:xfrm>
                <a:off x="137652" y="4542931"/>
                <a:ext cx="11916696" cy="18497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354013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(Бомбардировка нейтронами дает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который распадается на цезий и рубидий.)</a:t>
                </a:r>
              </a:p>
              <a:p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Позже обнаружили, что при бомбардировке нейтронами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образуются 80 различных ядер.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D5589-C58B-5A26-A945-E671D1C5E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52" y="4542931"/>
                <a:ext cx="11916696" cy="1849737"/>
              </a:xfrm>
              <a:prstGeom prst="rect">
                <a:avLst/>
              </a:prstGeom>
              <a:blipFill>
                <a:blip r:embed="rId4"/>
                <a:stretch>
                  <a:fillRect l="-1075" t="-2303" b="-82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948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8DAF5-7669-56CF-96B3-9DD0CC01788E}"/>
              </a:ext>
            </a:extLst>
          </p:cNvPr>
          <p:cNvSpPr txBox="1"/>
          <p:nvPr/>
        </p:nvSpPr>
        <p:spPr>
          <a:xfrm>
            <a:off x="3179977" y="136525"/>
            <a:ext cx="5832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Наиболее вероятное деление</a:t>
            </a:r>
            <a:r>
              <a:rPr lang="ru-RU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863FDC-E842-D58F-6BB3-4FBB798AA8BD}"/>
                  </a:ext>
                </a:extLst>
              </p:cNvPr>
              <p:cNvSpPr txBox="1"/>
              <p:nvPr/>
            </p:nvSpPr>
            <p:spPr>
              <a:xfrm>
                <a:off x="2443909" y="1232989"/>
                <a:ext cx="1137491" cy="575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235</m:t>
                          </m:r>
                        </m:sup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863FDC-E842-D58F-6BB3-4FBB798AA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909" y="1232989"/>
                <a:ext cx="1137491" cy="575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095D41-B1B6-9ACF-27D9-FED136D20B63}"/>
                  </a:ext>
                </a:extLst>
              </p:cNvPr>
              <p:cNvSpPr txBox="1"/>
              <p:nvPr/>
            </p:nvSpPr>
            <p:spPr>
              <a:xfrm>
                <a:off x="4544592" y="889819"/>
                <a:ext cx="3608808" cy="1262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  <m:t>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Pre>
                            <m:sPrePr>
                              <m:ctrlPr>
                                <a:rPr lang="ru-RU" sz="360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36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91</m:t>
                              </m:r>
                            </m:sup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𝐾𝑟</m:t>
                              </m:r>
                            </m:e>
                          </m:sPre>
                        </m:num>
                        <m:den>
                          <m:sPre>
                            <m:sPrePr>
                              <m:ctrlPr>
                                <a:rPr lang="ru-RU" sz="360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56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142</m:t>
                              </m:r>
                            </m:sup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𝐵𝑎</m:t>
                              </m:r>
                            </m:e>
                          </m:sPre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095D41-B1B6-9ACF-27D9-FED136D20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592" y="889819"/>
                <a:ext cx="3608808" cy="1262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9B36829-5467-5489-1911-72604C0EC4DD}"/>
              </a:ext>
            </a:extLst>
          </p:cNvPr>
          <p:cNvCxnSpPr>
            <a:stCxn id="7" idx="3"/>
          </p:cNvCxnSpPr>
          <p:nvPr/>
        </p:nvCxnSpPr>
        <p:spPr>
          <a:xfrm flipV="1">
            <a:off x="3581400" y="1327355"/>
            <a:ext cx="963192" cy="193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86B06E-CBA3-ADE5-82B3-44DDC5E46071}"/>
              </a:ext>
            </a:extLst>
          </p:cNvPr>
          <p:cNvCxnSpPr>
            <a:stCxn id="7" idx="3"/>
          </p:cNvCxnSpPr>
          <p:nvPr/>
        </p:nvCxnSpPr>
        <p:spPr>
          <a:xfrm>
            <a:off x="3581400" y="1520921"/>
            <a:ext cx="963192" cy="2879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AF38D7-B299-18C4-A704-F3DE047F7D5E}"/>
              </a:ext>
            </a:extLst>
          </p:cNvPr>
          <p:cNvSpPr txBox="1"/>
          <p:nvPr/>
        </p:nvSpPr>
        <p:spPr>
          <a:xfrm>
            <a:off x="230299" y="2426626"/>
            <a:ext cx="118240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Этот процесс происходит с выделением энергии 200 МэВ = = 3,2·10</a:t>
            </a:r>
            <a:r>
              <a:rPr lang="ru-RU" sz="2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Дж. Энергия выделяется в виде:</a:t>
            </a:r>
          </a:p>
          <a:p>
            <a:pPr defTabSz="3540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1.	Е</a:t>
            </a:r>
            <a:r>
              <a:rPr lang="ru-RU" sz="2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осколков ≈2,6·10</a:t>
            </a:r>
            <a:r>
              <a:rPr lang="ru-RU" sz="2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Дж.</a:t>
            </a:r>
          </a:p>
          <a:p>
            <a:pPr defTabSz="3540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2.	Е</a:t>
            </a:r>
            <a:r>
              <a:rPr lang="ru-RU" sz="2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нейтронов ≈0,1·10</a:t>
            </a:r>
            <a:r>
              <a:rPr lang="ru-RU" sz="2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Дж.</a:t>
            </a:r>
          </a:p>
          <a:p>
            <a:pPr defTabSz="3540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3.	</a:t>
            </a:r>
            <a:r>
              <a:rPr lang="el-GR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γ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-Излучения ≈0,5·10</a:t>
            </a:r>
            <a:r>
              <a:rPr lang="ru-RU" sz="2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Дж.</a:t>
            </a:r>
          </a:p>
          <a:p>
            <a:pPr defTabSz="3540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4.	</a:t>
            </a:r>
            <a:r>
              <a:rPr lang="el-GR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β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-Излучения.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E4E502-D86C-4E28-4F8C-08788F9B0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0" y="3429000"/>
            <a:ext cx="5631241" cy="28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7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DAABE9-BB34-294D-5A47-AD2EE1DC9A0C}"/>
              </a:ext>
            </a:extLst>
          </p:cNvPr>
          <p:cNvSpPr txBox="1"/>
          <p:nvPr/>
        </p:nvSpPr>
        <p:spPr>
          <a:xfrm>
            <a:off x="294967" y="0"/>
            <a:ext cx="1189703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Механизм деления</a:t>
            </a:r>
          </a:p>
          <a:p>
            <a:pPr indent="354013"/>
            <a:r>
              <a:rPr lang="ru-RU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Н.Бор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предложил капельную модель ядра атома. Она дает представление о ядре как о положительно заряженной капле жидкости. Ядро, поглотившее нейтрон, находится в возбужденном состоянии и подобно капле ртути при толчке начинает колебаться, изменяя свою форму. Когда энергия возбуждения станет </a:t>
            </a:r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больше энергии связи, то за счет кулоновских сил ядро разорвется на две части, которые разлетятся в противоположные стороны. Таким образом, кинетическая энергия новых ядер обусловливается кулоновскими силами.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B46099-FF55-FA0C-CF7C-4F29DBB26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439" y="4425016"/>
            <a:ext cx="6886113" cy="18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58FD3-CF14-936F-9B11-2A425A96DD6E}"/>
              </a:ext>
            </a:extLst>
          </p:cNvPr>
          <p:cNvSpPr txBox="1"/>
          <p:nvPr/>
        </p:nvSpPr>
        <p:spPr>
          <a:xfrm>
            <a:off x="4291780" y="16477"/>
            <a:ext cx="3608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Цепная реакция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2183A-591F-3987-FE0E-32DD4638D0FB}"/>
              </a:ext>
            </a:extLst>
          </p:cNvPr>
          <p:cNvSpPr txBox="1"/>
          <p:nvPr/>
        </p:nvSpPr>
        <p:spPr>
          <a:xfrm>
            <a:off x="341542" y="601252"/>
            <a:ext cx="117128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4013" algn="just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Ценная реакция деления ядер урана — это реакция, в которой частицы (нейтроны), вызывающие эту реакцию, образуются в процессе деления ядра.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0467EA-5645-B9C1-9F07-94C6A71B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2100416"/>
            <a:ext cx="8220075" cy="35814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15B8A5A-50A1-58F8-CA19-0634675B881E}"/>
              </a:ext>
            </a:extLst>
          </p:cNvPr>
          <p:cNvGrpSpPr/>
          <p:nvPr/>
        </p:nvGrpSpPr>
        <p:grpSpPr>
          <a:xfrm>
            <a:off x="589859" y="2811572"/>
            <a:ext cx="7239153" cy="2912543"/>
            <a:chOff x="589859" y="2811572"/>
            <a:chExt cx="7239153" cy="291254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BEFE35A-3633-ECD9-D491-8357563A2046}"/>
                </a:ext>
              </a:extLst>
            </p:cNvPr>
            <p:cNvSpPr/>
            <p:nvPr/>
          </p:nvSpPr>
          <p:spPr>
            <a:xfrm>
              <a:off x="1396180" y="3134032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E7FB9325-AEAE-A964-65A6-4F06F44CC0CA}"/>
                </a:ext>
              </a:extLst>
            </p:cNvPr>
            <p:cNvSpPr/>
            <p:nvPr/>
          </p:nvSpPr>
          <p:spPr>
            <a:xfrm>
              <a:off x="4038600" y="3134032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B1B705F-1BFE-20F9-F090-6929AA24BEF5}"/>
                </a:ext>
              </a:extLst>
            </p:cNvPr>
            <p:cNvSpPr/>
            <p:nvPr/>
          </p:nvSpPr>
          <p:spPr>
            <a:xfrm>
              <a:off x="6386052" y="3134032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F1F13900-D806-0208-C258-352D7EB303C0}"/>
                </a:ext>
              </a:extLst>
            </p:cNvPr>
            <p:cNvSpPr/>
            <p:nvPr/>
          </p:nvSpPr>
          <p:spPr>
            <a:xfrm>
              <a:off x="1184786" y="5134180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F028751-2A1F-FD40-0479-8538B134C83F}"/>
                </a:ext>
              </a:extLst>
            </p:cNvPr>
            <p:cNvSpPr/>
            <p:nvPr/>
          </p:nvSpPr>
          <p:spPr>
            <a:xfrm>
              <a:off x="589859" y="3318329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7EA8B0A-4021-735E-25D1-F91F380C682E}"/>
                </a:ext>
              </a:extLst>
            </p:cNvPr>
            <p:cNvSpPr/>
            <p:nvPr/>
          </p:nvSpPr>
          <p:spPr>
            <a:xfrm>
              <a:off x="2933700" y="3318329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4B01A09C-0009-F051-3D45-F4F543C104BF}"/>
                </a:ext>
              </a:extLst>
            </p:cNvPr>
            <p:cNvSpPr/>
            <p:nvPr/>
          </p:nvSpPr>
          <p:spPr>
            <a:xfrm>
              <a:off x="5368489" y="3318329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08D1140-B3C6-91F6-35CB-C15828A82842}"/>
                </a:ext>
              </a:extLst>
            </p:cNvPr>
            <p:cNvSpPr/>
            <p:nvPr/>
          </p:nvSpPr>
          <p:spPr>
            <a:xfrm>
              <a:off x="7541266" y="3318328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0D2992BF-F42F-706F-0DAD-90CFCBCCF7A0}"/>
                </a:ext>
              </a:extLst>
            </p:cNvPr>
            <p:cNvSpPr/>
            <p:nvPr/>
          </p:nvSpPr>
          <p:spPr>
            <a:xfrm>
              <a:off x="2325253" y="3842009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3C9A1785-D2AB-B0A2-9FD3-A2715552560D}"/>
                </a:ext>
              </a:extLst>
            </p:cNvPr>
            <p:cNvSpPr/>
            <p:nvPr/>
          </p:nvSpPr>
          <p:spPr>
            <a:xfrm>
              <a:off x="2594487" y="3669777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F0A3F52A-C0AD-C743-7927-EAF5FF73EA01}"/>
                </a:ext>
              </a:extLst>
            </p:cNvPr>
            <p:cNvSpPr/>
            <p:nvPr/>
          </p:nvSpPr>
          <p:spPr>
            <a:xfrm>
              <a:off x="5134973" y="3842009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B3ABB5D-FC35-0E37-BF28-99614DCB0EDC}"/>
                </a:ext>
              </a:extLst>
            </p:cNvPr>
            <p:cNvSpPr/>
            <p:nvPr/>
          </p:nvSpPr>
          <p:spPr>
            <a:xfrm>
              <a:off x="7241382" y="3809847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D5808FC2-969C-31E5-A531-B7CFCBEAE05B}"/>
                </a:ext>
              </a:extLst>
            </p:cNvPr>
            <p:cNvSpPr/>
            <p:nvPr/>
          </p:nvSpPr>
          <p:spPr>
            <a:xfrm>
              <a:off x="7602870" y="3655594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AD06D93A-864D-2B1A-94C4-B57CB202077F}"/>
                </a:ext>
              </a:extLst>
            </p:cNvPr>
            <p:cNvSpPr/>
            <p:nvPr/>
          </p:nvSpPr>
          <p:spPr>
            <a:xfrm>
              <a:off x="6484373" y="5401538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69A6D9C0-C508-5B19-629D-2B22EA61EDF3}"/>
                </a:ext>
              </a:extLst>
            </p:cNvPr>
            <p:cNvSpPr/>
            <p:nvPr/>
          </p:nvSpPr>
          <p:spPr>
            <a:xfrm>
              <a:off x="6769507" y="2816970"/>
              <a:ext cx="299825" cy="299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12D95184-32F7-BA5B-D1E5-961AC3AE8F32}"/>
                </a:ext>
              </a:extLst>
            </p:cNvPr>
            <p:cNvSpPr/>
            <p:nvPr/>
          </p:nvSpPr>
          <p:spPr>
            <a:xfrm>
              <a:off x="4412255" y="2811572"/>
              <a:ext cx="299825" cy="299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03097287-C81D-C904-C645-09068724EA57}"/>
                </a:ext>
              </a:extLst>
            </p:cNvPr>
            <p:cNvSpPr/>
            <p:nvPr/>
          </p:nvSpPr>
          <p:spPr>
            <a:xfrm>
              <a:off x="6802571" y="3843369"/>
              <a:ext cx="299825" cy="299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C0F73255-9D58-3768-9E68-47890F6ED855}"/>
                </a:ext>
              </a:extLst>
            </p:cNvPr>
            <p:cNvSpPr/>
            <p:nvPr/>
          </p:nvSpPr>
          <p:spPr>
            <a:xfrm>
              <a:off x="4461946" y="3833537"/>
              <a:ext cx="299825" cy="299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A681FFDB-6BC2-3877-CE5B-DCCC08EC5542}"/>
                </a:ext>
              </a:extLst>
            </p:cNvPr>
            <p:cNvSpPr/>
            <p:nvPr/>
          </p:nvSpPr>
          <p:spPr>
            <a:xfrm>
              <a:off x="1831246" y="3871473"/>
              <a:ext cx="299825" cy="299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5B7A066D-1A47-C8B8-98F3-84CDEC3760F8}"/>
                </a:ext>
              </a:extLst>
            </p:cNvPr>
            <p:cNvSpPr/>
            <p:nvPr/>
          </p:nvSpPr>
          <p:spPr>
            <a:xfrm>
              <a:off x="1774659" y="2836613"/>
              <a:ext cx="299825" cy="299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8723BA2A-A41D-F734-EFE2-EDC78A198ABC}"/>
                </a:ext>
              </a:extLst>
            </p:cNvPr>
            <p:cNvSpPr/>
            <p:nvPr/>
          </p:nvSpPr>
          <p:spPr>
            <a:xfrm>
              <a:off x="4382850" y="5033427"/>
              <a:ext cx="299825" cy="299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BE3AAB48-6370-9C4A-17BF-2CE1292AD5D5}"/>
                </a:ext>
              </a:extLst>
            </p:cNvPr>
            <p:cNvSpPr/>
            <p:nvPr/>
          </p:nvSpPr>
          <p:spPr>
            <a:xfrm>
              <a:off x="4382850" y="5393308"/>
              <a:ext cx="299825" cy="29982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69F9FFB-335C-ADE7-B92A-DDDD8DF06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453" y="2105814"/>
            <a:ext cx="865707" cy="51820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77C176A-8343-D06D-9348-18C1B5FDF44D}"/>
              </a:ext>
            </a:extLst>
          </p:cNvPr>
          <p:cNvSpPr txBox="1"/>
          <p:nvPr/>
        </p:nvSpPr>
        <p:spPr>
          <a:xfrm>
            <a:off x="9902006" y="2072528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- 0,7%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C2AFAB-76F1-1A9C-4D00-81980C05F647}"/>
              </a:ext>
            </a:extLst>
          </p:cNvPr>
          <p:cNvSpPr txBox="1"/>
          <p:nvPr/>
        </p:nvSpPr>
        <p:spPr>
          <a:xfrm>
            <a:off x="8153400" y="2657303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Пригоден, но мало в природе!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B4DEAE1-D24D-9C33-CDE7-D48BB71B78A2}"/>
                  </a:ext>
                </a:extLst>
              </p:cNvPr>
              <p:cNvSpPr txBox="1"/>
              <p:nvPr/>
            </p:nvSpPr>
            <p:spPr>
              <a:xfrm>
                <a:off x="8713432" y="3059919"/>
                <a:ext cx="1238480" cy="568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23</m:t>
                          </m:r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B4DEAE1-D24D-9C33-CDE7-D48BB71B7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3432" y="3059919"/>
                <a:ext cx="1238480" cy="5682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D9CB3647-4A1F-F6DA-508E-BDC1CF77397C}"/>
              </a:ext>
            </a:extLst>
          </p:cNvPr>
          <p:cNvSpPr txBox="1"/>
          <p:nvPr/>
        </p:nvSpPr>
        <p:spPr>
          <a:xfrm>
            <a:off x="9900009" y="3021450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- 97,3%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8AF198-C97E-DE83-13CC-B3A4E7910297}"/>
              </a:ext>
            </a:extLst>
          </p:cNvPr>
          <p:cNvSpPr txBox="1"/>
          <p:nvPr/>
        </p:nvSpPr>
        <p:spPr>
          <a:xfrm>
            <a:off x="9016787" y="3714958"/>
            <a:ext cx="3037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Только на быстрых нейтронах с энергией 1 МэВ !</a:t>
            </a:r>
          </a:p>
        </p:txBody>
      </p:sp>
    </p:spTree>
    <p:extLst>
      <p:ext uri="{BB962C8B-B14F-4D97-AF65-F5344CB8AC3E}">
        <p14:creationId xmlns:p14="http://schemas.microsoft.com/office/powerpoint/2010/main" val="64441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82B17-83BB-2F36-ECED-642C67B8EE59}"/>
              </a:ext>
            </a:extLst>
          </p:cNvPr>
          <p:cNvSpPr txBox="1"/>
          <p:nvPr/>
        </p:nvSpPr>
        <p:spPr>
          <a:xfrm>
            <a:off x="2810054" y="-57050"/>
            <a:ext cx="6144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Виртуальный эксперимент</a:t>
            </a:r>
          </a:p>
        </p:txBody>
      </p:sp>
      <p:pic>
        <p:nvPicPr>
          <p:cNvPr id="8" name="ScreenRecorderProject5_1">
            <a:hlinkClick r:id="" action="ppaction://media"/>
            <a:extLst>
              <a:ext uri="{FF2B5EF4-FFF2-40B4-BE49-F238E27FC236}">
                <a16:creationId xmlns:a16="http://schemas.microsoft.com/office/drawing/2014/main" id="{556D152B-BE84-C297-BC3C-1C7EE6E8AC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2536" y="601252"/>
            <a:ext cx="8428007" cy="55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4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33377-FF5E-63CD-71E6-B1BE48E868F7}"/>
              </a:ext>
            </a:extLst>
          </p:cNvPr>
          <p:cNvSpPr txBox="1"/>
          <p:nvPr/>
        </p:nvSpPr>
        <p:spPr>
          <a:xfrm>
            <a:off x="2507226" y="108512"/>
            <a:ext cx="7777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Неуправляемая цепная реакция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EDD92-31FF-E485-6E30-49AFBD447910}"/>
              </a:ext>
            </a:extLst>
          </p:cNvPr>
          <p:cNvSpPr txBox="1"/>
          <p:nvPr/>
        </p:nvSpPr>
        <p:spPr>
          <a:xfrm>
            <a:off x="78658" y="69328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Протекает, если </a:t>
            </a:r>
            <a:r>
              <a:rPr lang="en-US" sz="28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k&gt;</a:t>
            </a:r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8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800" i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63B4ABF-C653-D894-2B08-516A8F99150F}"/>
              </a:ext>
            </a:extLst>
          </p:cNvPr>
          <p:cNvGrpSpPr/>
          <p:nvPr/>
        </p:nvGrpSpPr>
        <p:grpSpPr>
          <a:xfrm>
            <a:off x="203558" y="700860"/>
            <a:ext cx="10055193" cy="5747525"/>
            <a:chOff x="203558" y="700860"/>
            <a:chExt cx="10055193" cy="574752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D443339-0BDE-0041-0354-3C22E1A0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558" y="700860"/>
              <a:ext cx="10055193" cy="5747525"/>
            </a:xfrm>
            <a:prstGeom prst="rect">
              <a:avLst/>
            </a:prstGeom>
          </p:spPr>
        </p:pic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9902846C-4EE3-12F4-6EB2-423C4BF66868}"/>
                </a:ext>
              </a:extLst>
            </p:cNvPr>
            <p:cNvSpPr/>
            <p:nvPr/>
          </p:nvSpPr>
          <p:spPr>
            <a:xfrm>
              <a:off x="1548579" y="3330680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C16442E-E454-7666-9A68-838A589B4D0C}"/>
                </a:ext>
              </a:extLst>
            </p:cNvPr>
            <p:cNvSpPr/>
            <p:nvPr/>
          </p:nvSpPr>
          <p:spPr>
            <a:xfrm>
              <a:off x="4198373" y="2234383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5ED3857-9626-1AFC-B791-72AE4F2C6F72}"/>
                </a:ext>
              </a:extLst>
            </p:cNvPr>
            <p:cNvSpPr/>
            <p:nvPr/>
          </p:nvSpPr>
          <p:spPr>
            <a:xfrm>
              <a:off x="6813754" y="1359312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5CCD233B-11BA-E308-3A5A-B031A32A9B98}"/>
                </a:ext>
              </a:extLst>
            </p:cNvPr>
            <p:cNvSpPr/>
            <p:nvPr/>
          </p:nvSpPr>
          <p:spPr>
            <a:xfrm>
              <a:off x="4227869" y="4354358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CEE263FA-3898-D44E-310F-34BD5849293C}"/>
                </a:ext>
              </a:extLst>
            </p:cNvPr>
            <p:cNvSpPr/>
            <p:nvPr/>
          </p:nvSpPr>
          <p:spPr>
            <a:xfrm>
              <a:off x="6882580" y="5139718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862DBCF-C986-658F-967F-3E9373D8AD41}"/>
                </a:ext>
              </a:extLst>
            </p:cNvPr>
            <p:cNvSpPr/>
            <p:nvPr/>
          </p:nvSpPr>
          <p:spPr>
            <a:xfrm>
              <a:off x="6882579" y="3824772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E37B621F-8804-0AB8-DE81-946D437A10CA}"/>
                </a:ext>
              </a:extLst>
            </p:cNvPr>
            <p:cNvSpPr/>
            <p:nvPr/>
          </p:nvSpPr>
          <p:spPr>
            <a:xfrm>
              <a:off x="6839544" y="2578668"/>
              <a:ext cx="589935" cy="5899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81764A9-7BEA-79B4-8A80-31B4E4362D6D}"/>
                </a:ext>
              </a:extLst>
            </p:cNvPr>
            <p:cNvSpPr/>
            <p:nvPr/>
          </p:nvSpPr>
          <p:spPr>
            <a:xfrm>
              <a:off x="612058" y="3514977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949F8A82-CE9E-B120-E408-94C575D07725}"/>
                </a:ext>
              </a:extLst>
            </p:cNvPr>
            <p:cNvSpPr/>
            <p:nvPr/>
          </p:nvSpPr>
          <p:spPr>
            <a:xfrm>
              <a:off x="2263414" y="3514976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5549C8DE-DE32-4563-DAD3-9B0EF2AC6051}"/>
                </a:ext>
              </a:extLst>
            </p:cNvPr>
            <p:cNvSpPr/>
            <p:nvPr/>
          </p:nvSpPr>
          <p:spPr>
            <a:xfrm>
              <a:off x="3013587" y="2947264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C70E4CFE-A81E-9A4F-B3A6-DE186AAEC084}"/>
                </a:ext>
              </a:extLst>
            </p:cNvPr>
            <p:cNvSpPr/>
            <p:nvPr/>
          </p:nvSpPr>
          <p:spPr>
            <a:xfrm>
              <a:off x="3033251" y="4028733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7B502DEE-BBF5-2422-EA86-99B3E9E48C96}"/>
                </a:ext>
              </a:extLst>
            </p:cNvPr>
            <p:cNvSpPr/>
            <p:nvPr/>
          </p:nvSpPr>
          <p:spPr>
            <a:xfrm>
              <a:off x="5080194" y="2357329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2FB6F77-32D1-CA1D-A8E7-A530D9320532}"/>
                </a:ext>
              </a:extLst>
            </p:cNvPr>
            <p:cNvSpPr/>
            <p:nvPr/>
          </p:nvSpPr>
          <p:spPr>
            <a:xfrm>
              <a:off x="5718705" y="1940580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CED49383-E32D-F339-1271-6B61B2E5F5A0}"/>
                </a:ext>
              </a:extLst>
            </p:cNvPr>
            <p:cNvSpPr/>
            <p:nvPr/>
          </p:nvSpPr>
          <p:spPr>
            <a:xfrm>
              <a:off x="5721161" y="2602979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C4ABCBD-A577-EE18-6C85-CFF9C275320D}"/>
                </a:ext>
              </a:extLst>
            </p:cNvPr>
            <p:cNvSpPr/>
            <p:nvPr/>
          </p:nvSpPr>
          <p:spPr>
            <a:xfrm>
              <a:off x="9155079" y="1150266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FF226BD-D9B8-186A-5C0E-52492B828DCD}"/>
                </a:ext>
              </a:extLst>
            </p:cNvPr>
            <p:cNvSpPr/>
            <p:nvPr/>
          </p:nvSpPr>
          <p:spPr>
            <a:xfrm>
              <a:off x="9155079" y="1961540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FBB17D01-0E66-0DBA-B9F1-B389498FAC44}"/>
                </a:ext>
              </a:extLst>
            </p:cNvPr>
            <p:cNvSpPr/>
            <p:nvPr/>
          </p:nvSpPr>
          <p:spPr>
            <a:xfrm>
              <a:off x="9155079" y="2492309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7B8EF388-5921-2E2C-F79F-02DEF1ADDA0D}"/>
                </a:ext>
              </a:extLst>
            </p:cNvPr>
            <p:cNvSpPr/>
            <p:nvPr/>
          </p:nvSpPr>
          <p:spPr>
            <a:xfrm>
              <a:off x="5737120" y="4258325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DB1BA423-EA8E-1396-A5AB-B1017CB84962}"/>
                </a:ext>
              </a:extLst>
            </p:cNvPr>
            <p:cNvSpPr/>
            <p:nvPr/>
          </p:nvSpPr>
          <p:spPr>
            <a:xfrm>
              <a:off x="5718705" y="4978961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E66D1B7-6A4E-2850-DD13-EB4736007539}"/>
                </a:ext>
              </a:extLst>
            </p:cNvPr>
            <p:cNvSpPr/>
            <p:nvPr/>
          </p:nvSpPr>
          <p:spPr>
            <a:xfrm>
              <a:off x="7849181" y="2746495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E19AB902-AF28-09FD-BC0A-4A0D1069AF04}"/>
                </a:ext>
              </a:extLst>
            </p:cNvPr>
            <p:cNvSpPr/>
            <p:nvPr/>
          </p:nvSpPr>
          <p:spPr>
            <a:xfrm>
              <a:off x="9204241" y="3146793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93434B3-F8B0-0F70-CF81-945A1F8614FE}"/>
                </a:ext>
              </a:extLst>
            </p:cNvPr>
            <p:cNvSpPr/>
            <p:nvPr/>
          </p:nvSpPr>
          <p:spPr>
            <a:xfrm>
              <a:off x="9168577" y="3691322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F23E33E2-0006-75C9-EFAC-5699EAD25E52}"/>
                </a:ext>
              </a:extLst>
            </p:cNvPr>
            <p:cNvSpPr/>
            <p:nvPr/>
          </p:nvSpPr>
          <p:spPr>
            <a:xfrm>
              <a:off x="9175992" y="4221376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19637E61-3A4F-976D-9E8C-9B917691D731}"/>
                </a:ext>
              </a:extLst>
            </p:cNvPr>
            <p:cNvSpPr/>
            <p:nvPr/>
          </p:nvSpPr>
          <p:spPr>
            <a:xfrm>
              <a:off x="9206736" y="4866758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569E9963-5353-CBA1-69FE-6AB094F45DBB}"/>
                </a:ext>
              </a:extLst>
            </p:cNvPr>
            <p:cNvSpPr/>
            <p:nvPr/>
          </p:nvSpPr>
          <p:spPr>
            <a:xfrm>
              <a:off x="9230068" y="5710968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39EE48C-E35B-DECA-24BD-9C534B2888F2}"/>
                </a:ext>
              </a:extLst>
            </p:cNvPr>
            <p:cNvSpPr/>
            <p:nvPr/>
          </p:nvSpPr>
          <p:spPr>
            <a:xfrm>
              <a:off x="7849181" y="5307338"/>
              <a:ext cx="226142" cy="2213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6D4E844-62CA-56EA-B18D-A541CE649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7" y="271018"/>
            <a:ext cx="2168149" cy="7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59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82B17-83BB-2F36-ECED-642C67B8EE59}"/>
              </a:ext>
            </a:extLst>
          </p:cNvPr>
          <p:cNvSpPr txBox="1"/>
          <p:nvPr/>
        </p:nvSpPr>
        <p:spPr>
          <a:xfrm>
            <a:off x="2810054" y="-57050"/>
            <a:ext cx="6144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Виртуальный эксперимент</a:t>
            </a:r>
          </a:p>
        </p:txBody>
      </p:sp>
      <p:pic>
        <p:nvPicPr>
          <p:cNvPr id="7" name="ScreenRecorderProject6">
            <a:hlinkClick r:id="" action="ppaction://media"/>
            <a:extLst>
              <a:ext uri="{FF2B5EF4-FFF2-40B4-BE49-F238E27FC236}">
                <a16:creationId xmlns:a16="http://schemas.microsoft.com/office/drawing/2014/main" id="{F8A0BFA3-1439-010D-F184-6558AFD4A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622637"/>
            <a:ext cx="66103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A2D464-A1B3-85C1-15FE-80F86BDEA93E}"/>
              </a:ext>
            </a:extLst>
          </p:cNvPr>
          <p:cNvSpPr txBox="1"/>
          <p:nvPr/>
        </p:nvSpPr>
        <p:spPr>
          <a:xfrm>
            <a:off x="137652" y="860501"/>
            <a:ext cx="1191669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4013"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 целью уменьшения вылета нейтронов с куска урана увеличивают массу урана. Количество распавшихся ядер пропорционально массе урана, которая растет быстрее, чем площадь его поверхности, если форма урана с критической массой шарообразна.</a:t>
            </a:r>
          </a:p>
          <a:p>
            <a:pPr indent="354013" algn="just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Минимальное значение массы урана, при которой возможна цепная реакция, называется критической массой.</a:t>
            </a:r>
          </a:p>
          <a:p>
            <a:pPr indent="354013"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зависимости от устройства установок и типа горючего критическая масса изменяется от 250 г до сотен килограммов.</a:t>
            </a:r>
          </a:p>
        </p:txBody>
      </p:sp>
    </p:spTree>
    <p:extLst>
      <p:ext uri="{BB962C8B-B14F-4D97-AF65-F5344CB8AC3E}">
        <p14:creationId xmlns:p14="http://schemas.microsoft.com/office/powerpoint/2010/main" val="72016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F8521-8C5F-737B-C047-3DBB52B6E4C5}"/>
              </a:ext>
            </a:extLst>
          </p:cNvPr>
          <p:cNvSpPr txBox="1"/>
          <p:nvPr/>
        </p:nvSpPr>
        <p:spPr>
          <a:xfrm>
            <a:off x="4695285" y="22506"/>
            <a:ext cx="2801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Содержание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B4848-592A-0E38-FD79-C6330F50A7A1}"/>
              </a:ext>
            </a:extLst>
          </p:cNvPr>
          <p:cNvSpPr txBox="1"/>
          <p:nvPr/>
        </p:nvSpPr>
        <p:spPr>
          <a:xfrm>
            <a:off x="1147313" y="1276709"/>
            <a:ext cx="66367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3" action="ppaction://hlinksldjump"/>
              </a:rPr>
              <a:t>Повторение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4" action="ppaction://hlinksldjump"/>
              </a:rPr>
              <a:t>Ядерные силы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5" action="ppaction://hlinksldjump"/>
              </a:rPr>
              <a:t>Закон радиоактивного распада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6" action="ppaction://hlinksldjump"/>
              </a:rPr>
              <a:t>Цепная реакция деления ядер урана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7" action="ppaction://hlinksldjump"/>
              </a:rPr>
              <a:t>Термоядерная реакция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  <a:hlinkClick r:id="rId8" action="ppaction://hlinksldjump"/>
              </a:rPr>
              <a:t>Готовимся к ЕГЭ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3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A984F-4946-1C33-CEAD-3C500392445C}"/>
              </a:ext>
            </a:extLst>
          </p:cNvPr>
          <p:cNvSpPr txBox="1"/>
          <p:nvPr/>
        </p:nvSpPr>
        <p:spPr>
          <a:xfrm>
            <a:off x="2507226" y="108512"/>
            <a:ext cx="7777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Управляемая цепная реакция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449F59-30BF-B181-140C-FB11E704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1" y="1040613"/>
            <a:ext cx="6128742" cy="5029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119556-0D5B-ECB2-34DC-154094974AB4}"/>
              </a:ext>
            </a:extLst>
          </p:cNvPr>
          <p:cNvSpPr txBox="1"/>
          <p:nvPr/>
        </p:nvSpPr>
        <p:spPr>
          <a:xfrm>
            <a:off x="6449961" y="753963"/>
            <a:ext cx="56043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Ядерный реактор</a:t>
            </a:r>
          </a:p>
          <a:p>
            <a:pPr indent="354013" algn="just"/>
            <a:r>
              <a:rPr lang="ru-RU" sz="24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Устройство, в котором осуществляется управляемая цепная реакция деления, называется ядерным реактором.</a:t>
            </a:r>
          </a:p>
          <a:p>
            <a:pPr indent="354013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По назначению они делятся на следующие типы:</a:t>
            </a:r>
          </a:p>
          <a:p>
            <a:pPr algn="just" defTabSz="179388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1.	Исследовательские.</a:t>
            </a:r>
          </a:p>
          <a:p>
            <a:pPr algn="just" defTabSz="179388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2.	Энергетические.</a:t>
            </a:r>
          </a:p>
          <a:p>
            <a:pPr algn="just" defTabSz="179388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3.	Воспроизводящие (реакторы на быстрых нейтронах).</a:t>
            </a:r>
          </a:p>
          <a:p>
            <a:pPr algn="just" defTabSz="179388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4.	Транспортные.</a:t>
            </a:r>
          </a:p>
          <a:p>
            <a:pPr algn="just" defTabSz="179388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5.	Реакторы для промышленного получения изотопов различных химических элементов.</a:t>
            </a:r>
          </a:p>
        </p:txBody>
      </p:sp>
    </p:spTree>
    <p:extLst>
      <p:ext uri="{BB962C8B-B14F-4D97-AF65-F5344CB8AC3E}">
        <p14:creationId xmlns:p14="http://schemas.microsoft.com/office/powerpoint/2010/main" val="806409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AAA82-AE80-77DC-3C1F-71010CD25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88" y="368888"/>
            <a:ext cx="11256860" cy="5906297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56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82B17-83BB-2F36-ECED-642C67B8EE59}"/>
              </a:ext>
            </a:extLst>
          </p:cNvPr>
          <p:cNvSpPr txBox="1"/>
          <p:nvPr/>
        </p:nvSpPr>
        <p:spPr>
          <a:xfrm>
            <a:off x="2810054" y="-57050"/>
            <a:ext cx="6144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Виртуальный эксперимент</a:t>
            </a:r>
          </a:p>
        </p:txBody>
      </p:sp>
      <p:pic>
        <p:nvPicPr>
          <p:cNvPr id="8" name="ScreenRecorderProject7_4">
            <a:hlinkClick r:id="" action="ppaction://media"/>
            <a:extLst>
              <a:ext uri="{FF2B5EF4-FFF2-40B4-BE49-F238E27FC236}">
                <a16:creationId xmlns:a16="http://schemas.microsoft.com/office/drawing/2014/main" id="{C9A3E499-3DAC-96E6-6F34-34137E200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9007" y="826751"/>
            <a:ext cx="10258245" cy="53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D349BF-8145-525B-ECAD-E777893E7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75" y="180976"/>
            <a:ext cx="3693425" cy="6268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BE2C1F-A958-BB12-CCEE-0646440E9B35}"/>
                  </a:ext>
                </a:extLst>
              </p:cNvPr>
              <p:cNvSpPr txBox="1"/>
              <p:nvPr/>
            </p:nvSpPr>
            <p:spPr>
              <a:xfrm>
                <a:off x="4269530" y="417890"/>
                <a:ext cx="7784818" cy="6303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354013" algn="just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Реакцию можно поддерживать лишь в обогащенной смеси, содержащей не менее 15% изотопа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  <m:r>
                      <a:rPr lang="ru-RU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</a:t>
                </a:r>
              </a:p>
              <a:p>
                <a:pPr indent="354013" algn="just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В реакторах</a:t>
                </a:r>
                <a:r>
                  <a:rPr lang="en-US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-</a:t>
                </a:r>
                <a:r>
                  <a:rPr lang="en-US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ru-RU" sz="28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размножителях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коэффициент воспроизводства k может быть равен 1,5, т. е. при делении 1 кг урана получается 1,5 кг плутония. В обычных реакторах k = 0,6—0,7.</a:t>
                </a:r>
              </a:p>
              <a:p>
                <a:pPr indent="354013" algn="just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Таким образом, при делении ядер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реактор одновременно воспроизводит ядерное горючее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23</m:t>
                        </m:r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𝑃𝑢</m:t>
                        </m:r>
                      </m:e>
                    </m:sPre>
                    <m:r>
                      <a:rPr lang="ru-RU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в количестве, превосходящем израсходованное.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BE2C1F-A958-BB12-CCEE-0646440E9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530" y="417890"/>
                <a:ext cx="7784818" cy="6303585"/>
              </a:xfrm>
              <a:prstGeom prst="rect">
                <a:avLst/>
              </a:prstGeom>
              <a:blipFill>
                <a:blip r:embed="rId4"/>
                <a:stretch>
                  <a:fillRect l="-1566" t="-1161" r="-16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142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A831BF-922B-39BE-3E73-617D82AEF00C}"/>
              </a:ext>
            </a:extLst>
          </p:cNvPr>
          <p:cNvSpPr txBox="1"/>
          <p:nvPr/>
        </p:nvSpPr>
        <p:spPr>
          <a:xfrm>
            <a:off x="137652" y="0"/>
            <a:ext cx="119166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Термоядерная реакция</a:t>
            </a:r>
          </a:p>
          <a:p>
            <a:pPr indent="354013" algn="just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Реакция слияния легких ядер при очень высокой, температуре, сопровождающаяся выделением энергии, называется термоядерной реакцией.</a:t>
            </a:r>
          </a:p>
          <a:p>
            <a:pPr indent="3540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Для слияния необходимо, чтобы расстояние между ядрами приблизительно было равно 10</a:t>
            </a:r>
            <a:r>
              <a:rPr lang="ru-RU" sz="2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-12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см.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177990-15FD-B637-D288-3A9E8313FEF5}"/>
                  </a:ext>
                </a:extLst>
              </p:cNvPr>
              <p:cNvSpPr txBox="1"/>
              <p:nvPr/>
            </p:nvSpPr>
            <p:spPr>
              <a:xfrm>
                <a:off x="954842" y="2800767"/>
                <a:ext cx="4658263" cy="565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sPre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sPre>
                        <m:sPre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sPre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sPre>
                        <m:sPre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sPre>
                        <m:sPre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ru-RU" sz="36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177990-15FD-B637-D288-3A9E8313F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842" y="2800767"/>
                <a:ext cx="4658263" cy="565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CDC7537-FB04-F113-3A0C-ADA017B7E0CC}"/>
              </a:ext>
            </a:extLst>
          </p:cNvPr>
          <p:cNvSpPr txBox="1"/>
          <p:nvPr/>
        </p:nvSpPr>
        <p:spPr>
          <a:xfrm>
            <a:off x="605797" y="3562719"/>
            <a:ext cx="56475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этом случае выделяется энергия, равная 17,6 МэВ.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057257-0C24-0FBA-AF59-06C1010F8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36" y="2303866"/>
            <a:ext cx="4211893" cy="42118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16ED8A-B814-E260-050B-DCC24DD78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25" y="4516826"/>
            <a:ext cx="2620295" cy="19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59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69BB45-26AD-0EC5-7731-BD0387F7E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01252"/>
            <a:ext cx="9296400" cy="14287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9A6C78-BC7D-A884-D2EE-9ABDD8366673}"/>
              </a:ext>
            </a:extLst>
          </p:cNvPr>
          <p:cNvSpPr/>
          <p:nvPr/>
        </p:nvSpPr>
        <p:spPr>
          <a:xfrm>
            <a:off x="137652" y="52368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F2B78FA-7C43-B292-AC80-B3AB14FA4E66}"/>
              </a:ext>
            </a:extLst>
          </p:cNvPr>
          <p:cNvSpPr/>
          <p:nvPr/>
        </p:nvSpPr>
        <p:spPr>
          <a:xfrm>
            <a:off x="4895503" y="1445227"/>
            <a:ext cx="8098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146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196F7F-02F3-B510-DCB6-8AB59C6AB0A9}"/>
              </a:ext>
            </a:extLst>
          </p:cNvPr>
          <p:cNvGrpSpPr/>
          <p:nvPr/>
        </p:nvGrpSpPr>
        <p:grpSpPr>
          <a:xfrm>
            <a:off x="137651" y="2107201"/>
            <a:ext cx="10015999" cy="1390650"/>
            <a:chOff x="137651" y="2107201"/>
            <a:chExt cx="10015999" cy="139065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9D69883-4A35-2576-899A-8C5507EBEB6D}"/>
                </a:ext>
              </a:extLst>
            </p:cNvPr>
            <p:cNvSpPr/>
            <p:nvPr/>
          </p:nvSpPr>
          <p:spPr>
            <a:xfrm>
              <a:off x="137651" y="2414351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230B4C0-E077-11FB-DAEB-9F95EF718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107201"/>
              <a:ext cx="9315450" cy="1390650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5E5DDA-9BD1-E49D-CD33-73C1D8222F25}"/>
              </a:ext>
            </a:extLst>
          </p:cNvPr>
          <p:cNvSpPr/>
          <p:nvPr/>
        </p:nvSpPr>
        <p:spPr>
          <a:xfrm>
            <a:off x="2587281" y="1445226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98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D21D76C-9910-E976-0A43-769C44E188DB}"/>
              </a:ext>
            </a:extLst>
          </p:cNvPr>
          <p:cNvSpPr/>
          <p:nvPr/>
        </p:nvSpPr>
        <p:spPr>
          <a:xfrm>
            <a:off x="2619664" y="2967627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7187E2C-5FB3-99A1-C416-049F5508BFD4}"/>
              </a:ext>
            </a:extLst>
          </p:cNvPr>
          <p:cNvSpPr/>
          <p:nvPr/>
        </p:nvSpPr>
        <p:spPr>
          <a:xfrm>
            <a:off x="4895503" y="2975816"/>
            <a:ext cx="8098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130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06D5114-E287-0E86-9EFF-4E5867850FAD}"/>
              </a:ext>
            </a:extLst>
          </p:cNvPr>
          <p:cNvGrpSpPr/>
          <p:nvPr/>
        </p:nvGrpSpPr>
        <p:grpSpPr>
          <a:xfrm>
            <a:off x="137650" y="3519774"/>
            <a:ext cx="10130300" cy="2543175"/>
            <a:chOff x="137650" y="3519774"/>
            <a:chExt cx="10130300" cy="254317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FA47D6B-8CB1-6FF1-2691-6A676C37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3519774"/>
              <a:ext cx="9429750" cy="2543175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87F88A4B-12D9-B1F2-EFFE-1BABAA4D4041}"/>
                </a:ext>
              </a:extLst>
            </p:cNvPr>
            <p:cNvSpPr/>
            <p:nvPr/>
          </p:nvSpPr>
          <p:spPr>
            <a:xfrm>
              <a:off x="137650" y="4015989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0A3EDB-2D62-ABC4-F421-E936457FCF78}"/>
              </a:ext>
            </a:extLst>
          </p:cNvPr>
          <p:cNvSpPr/>
          <p:nvPr/>
        </p:nvSpPr>
        <p:spPr>
          <a:xfrm>
            <a:off x="2587281" y="5412774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70A209-EDC4-A780-5FDB-0347681A29AC}"/>
              </a:ext>
            </a:extLst>
          </p:cNvPr>
          <p:cNvSpPr txBox="1"/>
          <p:nvPr/>
        </p:nvSpPr>
        <p:spPr>
          <a:xfrm>
            <a:off x="4191000" y="228900"/>
            <a:ext cx="4002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Готовимся к ЕГЭ</a:t>
            </a:r>
          </a:p>
        </p:txBody>
      </p:sp>
    </p:spTree>
    <p:extLst>
      <p:ext uri="{BB962C8B-B14F-4D97-AF65-F5344CB8AC3E}">
        <p14:creationId xmlns:p14="http://schemas.microsoft.com/office/powerpoint/2010/main" val="205913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5" grpId="0"/>
      <p:bldP spid="16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C58D8C5-9345-4B9E-63C2-EAEC25FDD11A}"/>
              </a:ext>
            </a:extLst>
          </p:cNvPr>
          <p:cNvGrpSpPr/>
          <p:nvPr/>
        </p:nvGrpSpPr>
        <p:grpSpPr>
          <a:xfrm>
            <a:off x="302477" y="248009"/>
            <a:ext cx="10161813" cy="1600200"/>
            <a:chOff x="302477" y="248009"/>
            <a:chExt cx="10161813" cy="16002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D0BBC2-B585-5A3E-15F3-ACE7A9BB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365" y="248009"/>
              <a:ext cx="9305925" cy="16002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A693425-FE1F-97FB-4A43-169E979C02CA}"/>
                </a:ext>
              </a:extLst>
            </p:cNvPr>
            <p:cNvSpPr/>
            <p:nvPr/>
          </p:nvSpPr>
          <p:spPr>
            <a:xfrm>
              <a:off x="302477" y="248009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154CF9-E15C-BB15-9EAC-0BF6EFFDC918}"/>
              </a:ext>
            </a:extLst>
          </p:cNvPr>
          <p:cNvSpPr/>
          <p:nvPr/>
        </p:nvSpPr>
        <p:spPr>
          <a:xfrm>
            <a:off x="3286699" y="1263434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A782DCE-F1A1-D3A3-8CA8-A9F488F403B0}"/>
              </a:ext>
            </a:extLst>
          </p:cNvPr>
          <p:cNvSpPr/>
          <p:nvPr/>
        </p:nvSpPr>
        <p:spPr>
          <a:xfrm>
            <a:off x="5611561" y="126343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55228D7-8A83-265D-4571-DB5CE74587E2}"/>
              </a:ext>
            </a:extLst>
          </p:cNvPr>
          <p:cNvGrpSpPr/>
          <p:nvPr/>
        </p:nvGrpSpPr>
        <p:grpSpPr>
          <a:xfrm>
            <a:off x="302476" y="1970493"/>
            <a:ext cx="10393203" cy="1612276"/>
            <a:chOff x="302476" y="1970493"/>
            <a:chExt cx="10393203" cy="161227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B62A357-B05C-6545-723E-50867D64A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554" y="2144494"/>
              <a:ext cx="9382125" cy="1438275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97EEB88-AA90-AD6E-959F-B312766E170B}"/>
                </a:ext>
              </a:extLst>
            </p:cNvPr>
            <p:cNvSpPr/>
            <p:nvPr/>
          </p:nvSpPr>
          <p:spPr>
            <a:xfrm>
              <a:off x="302476" y="1970493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07B2EB7-03F8-CAFB-23EC-A0BADA8E1329}"/>
              </a:ext>
            </a:extLst>
          </p:cNvPr>
          <p:cNvSpPr/>
          <p:nvPr/>
        </p:nvSpPr>
        <p:spPr>
          <a:xfrm>
            <a:off x="3286699" y="2901635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3953E0-DF0E-0473-4C9F-53DA44875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365" y="3903234"/>
            <a:ext cx="9324975" cy="14478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D609DD5-2A83-6093-2710-793F43604A44}"/>
              </a:ext>
            </a:extLst>
          </p:cNvPr>
          <p:cNvSpPr/>
          <p:nvPr/>
        </p:nvSpPr>
        <p:spPr>
          <a:xfrm>
            <a:off x="302476" y="389913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B7B2C1-61AF-B5E3-3F2F-501B0E96ABC7}"/>
              </a:ext>
            </a:extLst>
          </p:cNvPr>
          <p:cNvSpPr/>
          <p:nvPr/>
        </p:nvSpPr>
        <p:spPr>
          <a:xfrm>
            <a:off x="3182503" y="4766259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4F6CB37-C520-8E76-F916-AA5CE5A7A88C}"/>
              </a:ext>
            </a:extLst>
          </p:cNvPr>
          <p:cNvSpPr/>
          <p:nvPr/>
        </p:nvSpPr>
        <p:spPr>
          <a:xfrm>
            <a:off x="5310837" y="4766258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7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83DE89-F3D9-5C25-8A2F-0D4038A1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30" y="213413"/>
            <a:ext cx="9258300" cy="27908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AE4C77-B86B-1D94-3142-F87DA162AAC6}"/>
              </a:ext>
            </a:extLst>
          </p:cNvPr>
          <p:cNvSpPr/>
          <p:nvPr/>
        </p:nvSpPr>
        <p:spPr>
          <a:xfrm>
            <a:off x="214250" y="13652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680AC2-325E-3289-E262-1499569533CB}"/>
              </a:ext>
            </a:extLst>
          </p:cNvPr>
          <p:cNvSpPr/>
          <p:nvPr/>
        </p:nvSpPr>
        <p:spPr>
          <a:xfrm>
            <a:off x="3933680" y="2471218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F410EF-A0D4-677A-E56D-D3589E5954C9}"/>
              </a:ext>
            </a:extLst>
          </p:cNvPr>
          <p:cNvSpPr/>
          <p:nvPr/>
        </p:nvSpPr>
        <p:spPr>
          <a:xfrm>
            <a:off x="6699884" y="2462593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6603EDB-C121-E424-5F98-1AE5AA2C62BD}"/>
              </a:ext>
            </a:extLst>
          </p:cNvPr>
          <p:cNvGrpSpPr/>
          <p:nvPr/>
        </p:nvGrpSpPr>
        <p:grpSpPr>
          <a:xfrm>
            <a:off x="315334" y="3055993"/>
            <a:ext cx="9978496" cy="1469282"/>
            <a:chOff x="315334" y="3055993"/>
            <a:chExt cx="9978496" cy="146928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C0C41F2-856E-DBDC-0F0B-F9524AC5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9830" y="3182250"/>
              <a:ext cx="9144000" cy="134302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54A75D9-D6C3-94BC-3895-078705727F51}"/>
                </a:ext>
              </a:extLst>
            </p:cNvPr>
            <p:cNvSpPr/>
            <p:nvPr/>
          </p:nvSpPr>
          <p:spPr>
            <a:xfrm>
              <a:off x="315334" y="3055993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8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32D4EE-099D-2EA3-A7C3-8BC3ED87D644}"/>
              </a:ext>
            </a:extLst>
          </p:cNvPr>
          <p:cNvSpPr/>
          <p:nvPr/>
        </p:nvSpPr>
        <p:spPr>
          <a:xfrm>
            <a:off x="2869077" y="4016071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92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F0ABE1-4D06-8092-7701-7A8D2412BDBE}"/>
              </a:ext>
            </a:extLst>
          </p:cNvPr>
          <p:cNvSpPr/>
          <p:nvPr/>
        </p:nvSpPr>
        <p:spPr>
          <a:xfrm>
            <a:off x="4720203" y="4016070"/>
            <a:ext cx="8098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234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48BCA7C-2211-143B-A248-A25371E935A0}"/>
              </a:ext>
            </a:extLst>
          </p:cNvPr>
          <p:cNvGrpSpPr/>
          <p:nvPr/>
        </p:nvGrpSpPr>
        <p:grpSpPr>
          <a:xfrm>
            <a:off x="350200" y="4706171"/>
            <a:ext cx="10096030" cy="1444254"/>
            <a:chOff x="350200" y="4706171"/>
            <a:chExt cx="10096030" cy="144425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479B788-7FB1-65E0-6024-1BCAA2E2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9830" y="4731200"/>
              <a:ext cx="9296400" cy="1419225"/>
            </a:xfrm>
            <a:prstGeom prst="rect">
              <a:avLst/>
            </a:prstGeom>
          </p:spPr>
        </p:pic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1DB6394-6217-29BD-0EC7-9330F9AA2E57}"/>
                </a:ext>
              </a:extLst>
            </p:cNvPr>
            <p:cNvSpPr/>
            <p:nvPr/>
          </p:nvSpPr>
          <p:spPr>
            <a:xfrm>
              <a:off x="350200" y="4706171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9</a:t>
              </a: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AF1642-20DC-3EB3-5261-A251A0621C88}"/>
              </a:ext>
            </a:extLst>
          </p:cNvPr>
          <p:cNvSpPr/>
          <p:nvPr/>
        </p:nvSpPr>
        <p:spPr>
          <a:xfrm>
            <a:off x="3273995" y="5629501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B99A3F-2B76-E6E9-39FC-923AAA2F0C85}"/>
              </a:ext>
            </a:extLst>
          </p:cNvPr>
          <p:cNvSpPr/>
          <p:nvPr/>
        </p:nvSpPr>
        <p:spPr>
          <a:xfrm>
            <a:off x="5553846" y="5617406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35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DE9C28-168B-9526-A1B3-E003D0F9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" y="283683"/>
            <a:ext cx="10125841" cy="383111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1EEB71-998A-B13A-1C62-5D15425D576E}"/>
              </a:ext>
            </a:extLst>
          </p:cNvPr>
          <p:cNvSpPr/>
          <p:nvPr/>
        </p:nvSpPr>
        <p:spPr>
          <a:xfrm>
            <a:off x="0" y="136525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C13B8B-A5B9-6E81-AE09-608147736EFD}"/>
              </a:ext>
            </a:extLst>
          </p:cNvPr>
          <p:cNvSpPr/>
          <p:nvPr/>
        </p:nvSpPr>
        <p:spPr>
          <a:xfrm>
            <a:off x="1903597" y="359040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EF3FCF-9141-FA4F-7C4F-C9806B4487C4}"/>
              </a:ext>
            </a:extLst>
          </p:cNvPr>
          <p:cNvSpPr/>
          <p:nvPr/>
        </p:nvSpPr>
        <p:spPr>
          <a:xfrm>
            <a:off x="2461439" y="3590406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3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29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E83C62-F8F3-307D-7690-E16F6D7D06A4}"/>
              </a:ext>
            </a:extLst>
          </p:cNvPr>
          <p:cNvSpPr txBox="1"/>
          <p:nvPr/>
        </p:nvSpPr>
        <p:spPr>
          <a:xfrm>
            <a:off x="137652" y="601252"/>
            <a:ext cx="117926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Радиоактивные источники излучения могут использоваться в космосе для обогрева оборудования космических аппаратов. Например, на советских «Луноходах» были установлены тепловыделяющие капсулы на основе полония-210. Реакция распада этого изотопа имеет вид: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где получающиеся α-частицы обладают кинетической энергией E = 5,3 МэВ. Сколько атомов полония должно распасться в тепловыделяющей капсуле, чтобы с её помощью можно было превратить в воду лёд объёмом V = 10 см</a:t>
            </a:r>
            <a:r>
              <a:rPr lang="ru-RU" sz="24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находящийся при температуре 0°С? Плотность льда ρ = 900 кг/м</a:t>
            </a:r>
            <a:r>
              <a:rPr lang="ru-RU" sz="24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теплоёмкостью стакана и капсулы, а также потерями теплоты можно пренебречь.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DB57CF-6D15-13D1-F61B-31B3893EDCF3}"/>
                  </a:ext>
                </a:extLst>
              </p:cNvPr>
              <p:cNvSpPr txBox="1"/>
              <p:nvPr/>
            </p:nvSpPr>
            <p:spPr>
              <a:xfrm>
                <a:off x="5197415" y="2134386"/>
                <a:ext cx="2789418" cy="379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84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210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𝑃𝑜</m:t>
                        </m:r>
                      </m:e>
                    </m:sPre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Pre>
                      <m:sPre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206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𝑃𝑏</m:t>
                        </m:r>
                      </m:e>
                    </m:sPre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,</a:t>
                </a:r>
                <a:endParaRPr lang="ru-RU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DB57CF-6D15-13D1-F61B-31B3893ED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415" y="2134386"/>
                <a:ext cx="2789418" cy="379143"/>
              </a:xfrm>
              <a:prstGeom prst="rect">
                <a:avLst/>
              </a:prstGeom>
              <a:blipFill>
                <a:blip r:embed="rId3"/>
                <a:stretch>
                  <a:fillRect l="-2188" t="-20968" r="-5908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920644-8097-C1A6-C72B-EFAB73B5ADBB}"/>
              </a:ext>
            </a:extLst>
          </p:cNvPr>
          <p:cNvSpPr/>
          <p:nvPr/>
        </p:nvSpPr>
        <p:spPr>
          <a:xfrm>
            <a:off x="-24442" y="-92777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5ECF67-BAFB-F872-C393-5AA1CF4E7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905" y="4344472"/>
            <a:ext cx="2170262" cy="21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1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2FCE54-5BD1-E90A-F849-4EF11BADF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809984"/>
            <a:ext cx="3486150" cy="2305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D9D8FB-03E6-EC05-CC9D-665B5FB9B301}"/>
              </a:ext>
            </a:extLst>
          </p:cNvPr>
          <p:cNvSpPr txBox="1"/>
          <p:nvPr/>
        </p:nvSpPr>
        <p:spPr>
          <a:xfrm>
            <a:off x="3633877" y="16477"/>
            <a:ext cx="4924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Повторим пройденное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553CCA-1013-A084-9CC3-0FA82D3DC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35" y="2883366"/>
            <a:ext cx="237765" cy="23166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2CFA1C-2851-252E-CE2F-D189BCB80D21}"/>
              </a:ext>
            </a:extLst>
          </p:cNvPr>
          <p:cNvSpPr/>
          <p:nvPr/>
        </p:nvSpPr>
        <p:spPr>
          <a:xfrm>
            <a:off x="64712" y="60125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2E0C28F-FF16-A84A-6EDC-79EA2F4523E3}"/>
              </a:ext>
            </a:extLst>
          </p:cNvPr>
          <p:cNvGrpSpPr/>
          <p:nvPr/>
        </p:nvGrpSpPr>
        <p:grpSpPr>
          <a:xfrm>
            <a:off x="4076430" y="601252"/>
            <a:ext cx="4011718" cy="2485207"/>
            <a:chOff x="4076430" y="601252"/>
            <a:chExt cx="4011718" cy="248520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7AF0CC8-974D-E59B-DB8A-C4003A57D9D5}"/>
                </a:ext>
              </a:extLst>
            </p:cNvPr>
            <p:cNvSpPr/>
            <p:nvPr/>
          </p:nvSpPr>
          <p:spPr>
            <a:xfrm>
              <a:off x="4076430" y="601252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AAD5961-2BD1-3C3B-B507-33B86556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923" y="809984"/>
              <a:ext cx="3324225" cy="2276475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EC2D165-CA2A-71C7-71EF-1A39E8029071}"/>
                </a:ext>
              </a:extLst>
            </p:cNvPr>
            <p:cNvSpPr/>
            <p:nvPr/>
          </p:nvSpPr>
          <p:spPr>
            <a:xfrm>
              <a:off x="4804913" y="1173192"/>
              <a:ext cx="1199072" cy="181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790FD1C-E05E-49ED-2BD7-5C54A9959356}"/>
              </a:ext>
            </a:extLst>
          </p:cNvPr>
          <p:cNvSpPr txBox="1"/>
          <p:nvPr/>
        </p:nvSpPr>
        <p:spPr>
          <a:xfrm>
            <a:off x="6685218" y="2745702"/>
            <a:ext cx="146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Беккерель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5B85E78-95B3-6449-C04B-4A5A40901187}"/>
              </a:ext>
            </a:extLst>
          </p:cNvPr>
          <p:cNvGrpSpPr/>
          <p:nvPr/>
        </p:nvGrpSpPr>
        <p:grpSpPr>
          <a:xfrm>
            <a:off x="8290261" y="601252"/>
            <a:ext cx="3901739" cy="3552007"/>
            <a:chOff x="8290261" y="601252"/>
            <a:chExt cx="3901739" cy="355200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E4E7ACB-6F30-5E59-B81B-51AE7CE62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3000" y="809984"/>
              <a:ext cx="3429000" cy="3343275"/>
            </a:xfrm>
            <a:prstGeom prst="rect">
              <a:avLst/>
            </a:prstGeom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F9DD835-2D53-4620-CA08-E6416AB12FF3}"/>
                </a:ext>
              </a:extLst>
            </p:cNvPr>
            <p:cNvSpPr/>
            <p:nvPr/>
          </p:nvSpPr>
          <p:spPr>
            <a:xfrm>
              <a:off x="8290261" y="601252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B009FB-37B6-7194-136B-ED75F155B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984" y="3197332"/>
            <a:ext cx="237765" cy="231668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8DDCCCEE-E7D8-F7A4-C375-5BDA1CD715CD}"/>
              </a:ext>
            </a:extLst>
          </p:cNvPr>
          <p:cNvGrpSpPr/>
          <p:nvPr/>
        </p:nvGrpSpPr>
        <p:grpSpPr>
          <a:xfrm>
            <a:off x="0" y="3691594"/>
            <a:ext cx="4200525" cy="2151224"/>
            <a:chOff x="0" y="3691594"/>
            <a:chExt cx="4200525" cy="2151224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687CDFB-B616-43B2-2036-535511416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725" y="3871143"/>
              <a:ext cx="3733800" cy="1971675"/>
            </a:xfrm>
            <a:prstGeom prst="rect">
              <a:avLst/>
            </a:prstGeom>
          </p:spPr>
        </p:pic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BAC8CC0F-90F5-7948-60C4-B2526EE71EFB}"/>
                </a:ext>
              </a:extLst>
            </p:cNvPr>
            <p:cNvSpPr/>
            <p:nvPr/>
          </p:nvSpPr>
          <p:spPr>
            <a:xfrm>
              <a:off x="0" y="3691594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F03A63D-8556-2E01-C2F7-25ADC9B3A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23" y="4956748"/>
            <a:ext cx="237765" cy="231668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97CBCBA-B094-51B2-73AC-6E5A34DD9CAF}"/>
              </a:ext>
            </a:extLst>
          </p:cNvPr>
          <p:cNvGrpSpPr/>
          <p:nvPr/>
        </p:nvGrpSpPr>
        <p:grpSpPr>
          <a:xfrm>
            <a:off x="4228200" y="3690794"/>
            <a:ext cx="3918051" cy="2408790"/>
            <a:chOff x="4228200" y="3690794"/>
            <a:chExt cx="3918051" cy="240879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5F86F43-408F-E183-9DA3-F8A73916B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4771" y="4556534"/>
              <a:ext cx="1133475" cy="1543050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873217D7-28DE-1909-489F-4DEB07581A9D}"/>
                </a:ext>
              </a:extLst>
            </p:cNvPr>
            <p:cNvSpPr/>
            <p:nvPr/>
          </p:nvSpPr>
          <p:spPr>
            <a:xfrm>
              <a:off x="4228200" y="3690794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C15A14-9139-88B0-B70B-B1AD45BA60F4}"/>
                </a:ext>
              </a:extLst>
            </p:cNvPr>
            <p:cNvSpPr txBox="1"/>
            <p:nvPr/>
          </p:nvSpPr>
          <p:spPr>
            <a:xfrm>
              <a:off x="4717251" y="3992659"/>
              <a:ext cx="342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Кто открыл неоднородность радиоактивного излучения?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C489E21-D3F2-FDEB-FFF8-A9221793ADB0}"/>
              </a:ext>
            </a:extLst>
          </p:cNvPr>
          <p:cNvSpPr txBox="1"/>
          <p:nvPr/>
        </p:nvSpPr>
        <p:spPr>
          <a:xfrm>
            <a:off x="6619966" y="5673969"/>
            <a:ext cx="146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Резерфорд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8D3FF0B-AC36-2807-B36A-6DD92B284AC8}"/>
              </a:ext>
            </a:extLst>
          </p:cNvPr>
          <p:cNvGrpSpPr/>
          <p:nvPr/>
        </p:nvGrpSpPr>
        <p:grpSpPr>
          <a:xfrm>
            <a:off x="8288368" y="4361991"/>
            <a:ext cx="3685899" cy="2100133"/>
            <a:chOff x="8288368" y="4361991"/>
            <a:chExt cx="3685899" cy="2100133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850F4C-451E-53A6-01BE-BE469ABD0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63000" y="4652374"/>
              <a:ext cx="2200275" cy="1809750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BC0A3CAA-5211-9600-32D3-F96E8072A13C}"/>
                </a:ext>
              </a:extLst>
            </p:cNvPr>
            <p:cNvSpPr/>
            <p:nvPr/>
          </p:nvSpPr>
          <p:spPr>
            <a:xfrm>
              <a:off x="8288368" y="4495083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DCF91F-6575-B621-6557-0286CF4C250D}"/>
                </a:ext>
              </a:extLst>
            </p:cNvPr>
            <p:cNvSpPr txBox="1"/>
            <p:nvPr/>
          </p:nvSpPr>
          <p:spPr>
            <a:xfrm>
              <a:off x="8858478" y="4361991"/>
              <a:ext cx="3115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Кто сформулировал правило: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B187ED7-6B55-D994-D4A2-6DF4E2246F20}"/>
              </a:ext>
            </a:extLst>
          </p:cNvPr>
          <p:cNvSpPr txBox="1"/>
          <p:nvPr/>
        </p:nvSpPr>
        <p:spPr>
          <a:xfrm>
            <a:off x="11039956" y="5593620"/>
            <a:ext cx="934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Содди</a:t>
            </a:r>
          </a:p>
        </p:txBody>
      </p:sp>
    </p:spTree>
    <p:extLst>
      <p:ext uri="{BB962C8B-B14F-4D97-AF65-F5344CB8AC3E}">
        <p14:creationId xmlns:p14="http://schemas.microsoft.com/office/powerpoint/2010/main" val="201891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7D2A73-E7C4-F678-A067-69A0DA7D7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1BCDE1-3AD0-CDC1-4908-83ED6103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2D1529-56EE-8AF2-4EFE-96B64B2F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30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7AD3DE-81AB-153A-599F-9A933EA58E41}"/>
              </a:ext>
            </a:extLst>
          </p:cNvPr>
          <p:cNvSpPr/>
          <p:nvPr/>
        </p:nvSpPr>
        <p:spPr>
          <a:xfrm>
            <a:off x="285003" y="206882"/>
            <a:ext cx="1106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9D6F9-4F98-A9EE-1314-8D3834AEC1AA}"/>
              </a:ext>
            </a:extLst>
          </p:cNvPr>
          <p:cNvSpPr txBox="1"/>
          <p:nvPr/>
        </p:nvSpPr>
        <p:spPr>
          <a:xfrm>
            <a:off x="354014" y="1044599"/>
            <a:ext cx="2654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ρ = 900 кг/м</a:t>
            </a:r>
            <a:r>
              <a:rPr lang="ru-RU" sz="24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20791-9BCD-0D7E-02FC-A920EEEB126F}"/>
              </a:ext>
            </a:extLst>
          </p:cNvPr>
          <p:cNvSpPr txBox="1"/>
          <p:nvPr/>
        </p:nvSpPr>
        <p:spPr>
          <a:xfrm>
            <a:off x="354014" y="625741"/>
            <a:ext cx="22665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E = 5,3 МэВ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58928-D1C6-DACF-78B7-FD2D1F08E93E}"/>
              </a:ext>
            </a:extLst>
          </p:cNvPr>
          <p:cNvSpPr txBox="1"/>
          <p:nvPr/>
        </p:nvSpPr>
        <p:spPr>
          <a:xfrm>
            <a:off x="354014" y="1506264"/>
            <a:ext cx="201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V = 10 см</a:t>
            </a:r>
            <a:r>
              <a:rPr lang="ru-RU" sz="24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769150-FED0-4535-815E-7EA82FF0B84C}"/>
              </a:ext>
            </a:extLst>
          </p:cNvPr>
          <p:cNvSpPr txBox="1"/>
          <p:nvPr/>
        </p:nvSpPr>
        <p:spPr>
          <a:xfrm>
            <a:off x="354014" y="1931345"/>
            <a:ext cx="3338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λ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 3,3·10</a:t>
            </a:r>
            <a:r>
              <a:rPr lang="ru-RU" sz="24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Дж/кг</a:t>
            </a:r>
            <a:endParaRPr lang="ru-RU" sz="24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8E85629-5203-60FE-357E-3C456BB2165C}"/>
              </a:ext>
            </a:extLst>
          </p:cNvPr>
          <p:cNvCxnSpPr/>
          <p:nvPr/>
        </p:nvCxnSpPr>
        <p:spPr>
          <a:xfrm>
            <a:off x="3804249" y="353683"/>
            <a:ext cx="0" cy="2846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5A1ACE6-9010-3BF8-B636-B79AAA29663B}"/>
              </a:ext>
            </a:extLst>
          </p:cNvPr>
          <p:cNvCxnSpPr/>
          <p:nvPr/>
        </p:nvCxnSpPr>
        <p:spPr>
          <a:xfrm>
            <a:off x="172528" y="2501660"/>
            <a:ext cx="39940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3F6EE6-66E5-D957-6279-A23B2BB86557}"/>
              </a:ext>
            </a:extLst>
          </p:cNvPr>
          <p:cNvSpPr txBox="1"/>
          <p:nvPr/>
        </p:nvSpPr>
        <p:spPr>
          <a:xfrm>
            <a:off x="1276320" y="2689685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Δ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N - ?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D696E0A-2716-7399-2BE6-3AA6AA61A622}"/>
              </a:ext>
            </a:extLst>
          </p:cNvPr>
          <p:cNvSpPr/>
          <p:nvPr/>
        </p:nvSpPr>
        <p:spPr>
          <a:xfrm>
            <a:off x="7159454" y="206882"/>
            <a:ext cx="16594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C5A819-BFD6-A872-0612-F45BFECAD938}"/>
              </a:ext>
            </a:extLst>
          </p:cNvPr>
          <p:cNvSpPr txBox="1"/>
          <p:nvPr/>
        </p:nvSpPr>
        <p:spPr>
          <a:xfrm>
            <a:off x="4054414" y="615263"/>
            <a:ext cx="7999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1. Найдем кол-во теплоты необходимое для плавления льда, взятого при температуре плавления: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9EB8D3-91D3-9183-322B-4421CBA78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B62B77-C65D-62E3-50D2-D31257D6B7A4}"/>
                  </a:ext>
                </a:extLst>
              </p:cNvPr>
              <p:cNvSpPr txBox="1"/>
              <p:nvPr/>
            </p:nvSpPr>
            <p:spPr>
              <a:xfrm>
                <a:off x="4688962" y="1829603"/>
                <a:ext cx="6664838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3,3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∙900∙10∙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Дж</m:t>
                    </m:r>
                  </m:oMath>
                </a14:m>
                <a:r>
                  <a:rPr lang="ru-RU" sz="2400" dirty="0"/>
                  <a:t> = </a:t>
                </a:r>
                <a14:m>
                  <m:oMath xmlns:m="http://schemas.openxmlformats.org/officeDocument/2006/math"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2970 Дж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B62B77-C65D-62E3-50D2-D31257D6B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962" y="1829603"/>
                <a:ext cx="6664838" cy="373500"/>
              </a:xfrm>
              <a:prstGeom prst="rect">
                <a:avLst/>
              </a:prstGeom>
              <a:blipFill>
                <a:blip r:embed="rId3"/>
                <a:stretch>
                  <a:fillRect l="-2011" t="-22951" r="-1097" b="-508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A16B3E1-AAE5-3D79-B3CC-A8F03407E56A}"/>
              </a:ext>
            </a:extLst>
          </p:cNvPr>
          <p:cNvSpPr txBox="1"/>
          <p:nvPr/>
        </p:nvSpPr>
        <p:spPr>
          <a:xfrm>
            <a:off x="4000868" y="2551185"/>
            <a:ext cx="7999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2. Найдем кол-во теплоты, которое выделяется при распаде одного ядра полония – 210: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44CDF6-73CF-F4FD-297C-8119670EFD74}"/>
                  </a:ext>
                </a:extLst>
              </p:cNvPr>
              <p:cNvSpPr txBox="1"/>
              <p:nvPr/>
            </p:nvSpPr>
            <p:spPr>
              <a:xfrm>
                <a:off x="4121315" y="3914930"/>
                <a:ext cx="7735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=5,3 МэВ=5,3∙</m:t>
                      </m:r>
                      <m:sSup>
                        <m:sSupPr>
                          <m:ctrlP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∙1,6∙</m:t>
                      </m:r>
                      <m:sSup>
                        <m:sSupPr>
                          <m:ctrlP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Дж=8,48∙</m:t>
                      </m:r>
                      <m:sSup>
                        <m:sSupPr>
                          <m:ctrlP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Дж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44CDF6-73CF-F4FD-297C-8119670EF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315" y="3914930"/>
                <a:ext cx="7735707" cy="369332"/>
              </a:xfrm>
              <a:prstGeom prst="rect">
                <a:avLst/>
              </a:prstGeom>
              <a:blipFill>
                <a:blip r:embed="rId4"/>
                <a:stretch>
                  <a:fillRect l="-394" b="-278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6063603-A7CA-D1D1-893D-A7389CB2EF0E}"/>
              </a:ext>
            </a:extLst>
          </p:cNvPr>
          <p:cNvSpPr txBox="1"/>
          <p:nvPr/>
        </p:nvSpPr>
        <p:spPr>
          <a:xfrm>
            <a:off x="172528" y="4390369"/>
            <a:ext cx="1168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3. Найдем число ядер: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18E3A6-FBCD-5449-D02D-51D38B140FB5}"/>
                  </a:ext>
                </a:extLst>
              </p:cNvPr>
              <p:cNvSpPr txBox="1"/>
              <p:nvPr/>
            </p:nvSpPr>
            <p:spPr>
              <a:xfrm>
                <a:off x="4166558" y="4990533"/>
                <a:ext cx="4235070" cy="554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2970</m:t>
                        </m:r>
                      </m:num>
                      <m:den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8,48∙</m:t>
                        </m:r>
                        <m:sSup>
                          <m:sSupPr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−13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≈3,5∙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endParaRPr lang="ru-RU" sz="2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18E3A6-FBCD-5449-D02D-51D38B140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558" y="4990533"/>
                <a:ext cx="4235070" cy="554895"/>
              </a:xfrm>
              <a:prstGeom prst="rect">
                <a:avLst/>
              </a:prstGeom>
              <a:blipFill>
                <a:blip r:embed="rId5"/>
                <a:stretch>
                  <a:fillRect t="-3297" b="-131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10186A-64E8-A65B-7EDE-A49421B46968}"/>
                  </a:ext>
                </a:extLst>
              </p:cNvPr>
              <p:cNvSpPr txBox="1"/>
              <p:nvPr/>
            </p:nvSpPr>
            <p:spPr>
              <a:xfrm>
                <a:off x="8222327" y="5755387"/>
                <a:ext cx="3519746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Ответ: </a:t>
                </a:r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≈3,5∙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510186A-64E8-A65B-7EDE-A49421B46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327" y="5755387"/>
                <a:ext cx="3519746" cy="465833"/>
              </a:xfrm>
              <a:prstGeom prst="rect">
                <a:avLst/>
              </a:prstGeom>
              <a:blipFill>
                <a:blip r:embed="rId6"/>
                <a:stretch>
                  <a:fillRect l="-2773" t="-7792" b="-298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61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31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74D98E-9C1F-A74C-F728-DB05CAF8C736}"/>
                  </a:ext>
                </a:extLst>
              </p:cNvPr>
              <p:cNvSpPr txBox="1"/>
              <p:nvPr/>
            </p:nvSpPr>
            <p:spPr>
              <a:xfrm>
                <a:off x="181530" y="449112"/>
                <a:ext cx="11638832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49263" algn="just"/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Пациенту ввели внутривенно дозу раствора, содержащего изотоп</a:t>
                </a: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𝑁𝑎</m:t>
                        </m:r>
                      </m:e>
                    </m:sPre>
                  </m:oMath>
                </a14:m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. Активность 1 см</a:t>
                </a:r>
                <a:r>
                  <a:rPr lang="ru-RU" sz="2400" baseline="30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этого раствора  2000 распадов в секунду. Период полураспада изотопа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𝑁𝑎</m:t>
                        </m:r>
                      </m:e>
                    </m:sPre>
                  </m:oMath>
                </a14:m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равен Т = 15,3 ч. Через = 3 ч 50 мин активность крови пациента стала 0,28 распадов в секунду. Каков объём введённого раствора, если общий объём крови пациента V = 6 л? Переходом ядер изотопа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𝑁𝑎</m:t>
                        </m:r>
                      </m:e>
                    </m:sPre>
                  </m:oMath>
                </a14:m>
                <a:r>
                  <a:rPr lang="ru-RU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из крови в другие ткани организма пренебречь.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74D98E-9C1F-A74C-F728-DB05CAF8C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30" y="449112"/>
                <a:ext cx="11638832" cy="2677656"/>
              </a:xfrm>
              <a:prstGeom prst="rect">
                <a:avLst/>
              </a:prstGeom>
              <a:blipFill>
                <a:blip r:embed="rId3"/>
                <a:stretch>
                  <a:fillRect l="-838" t="-1822" r="-786" b="-47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58150A-84F7-0C22-FD19-AA8C07C992F1}"/>
              </a:ext>
            </a:extLst>
          </p:cNvPr>
          <p:cNvSpPr/>
          <p:nvPr/>
        </p:nvSpPr>
        <p:spPr>
          <a:xfrm>
            <a:off x="-71753" y="-130119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4A3C45-0FC5-7D7E-2785-F500812A67A8}"/>
              </a:ext>
            </a:extLst>
          </p:cNvPr>
          <p:cNvSpPr/>
          <p:nvPr/>
        </p:nvSpPr>
        <p:spPr>
          <a:xfrm>
            <a:off x="181530" y="2992038"/>
            <a:ext cx="1106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FC6D217-4E42-63A3-FD77-4B5E1F56BED6}"/>
              </a:ext>
            </a:extLst>
          </p:cNvPr>
          <p:cNvCxnSpPr>
            <a:cxnSpLocks/>
          </p:cNvCxnSpPr>
          <p:nvPr/>
        </p:nvCxnSpPr>
        <p:spPr>
          <a:xfrm>
            <a:off x="3077896" y="2992038"/>
            <a:ext cx="0" cy="3228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91E92DB-C990-BB5B-4735-C365D87123EE}"/>
              </a:ext>
            </a:extLst>
          </p:cNvPr>
          <p:cNvCxnSpPr>
            <a:cxnSpLocks/>
          </p:cNvCxnSpPr>
          <p:nvPr/>
        </p:nvCxnSpPr>
        <p:spPr>
          <a:xfrm flipV="1">
            <a:off x="76037" y="5765321"/>
            <a:ext cx="3271012" cy="119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9AC1A1-168E-0BD4-5CED-76023672595B}"/>
              </a:ext>
            </a:extLst>
          </p:cNvPr>
          <p:cNvSpPr/>
          <p:nvPr/>
        </p:nvSpPr>
        <p:spPr>
          <a:xfrm>
            <a:off x="6943794" y="3059403"/>
            <a:ext cx="16594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5AA6CA-BF42-213E-3C9B-DC0E4C961348}"/>
                  </a:ext>
                </a:extLst>
              </p:cNvPr>
              <p:cNvSpPr txBox="1"/>
              <p:nvPr/>
            </p:nvSpPr>
            <p:spPr>
              <a:xfrm>
                <a:off x="269412" y="3389413"/>
                <a:ext cx="920871" cy="465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𝑁𝑎</m:t>
                        </m:r>
                      </m:e>
                    </m:sPre>
                  </m:oMath>
                </a14:m>
                <a:r>
                  <a:rPr lang="ru-RU" sz="1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95AA6CA-BF42-213E-3C9B-DC0E4C961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12" y="3389413"/>
                <a:ext cx="920871" cy="465961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563D32-A56D-8570-D1D0-4A618B8EEEDC}"/>
                  </a:ext>
                </a:extLst>
              </p:cNvPr>
              <p:cNvSpPr txBox="1"/>
              <p:nvPr/>
            </p:nvSpPr>
            <p:spPr>
              <a:xfrm>
                <a:off x="371452" y="3824806"/>
                <a:ext cx="12358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=2000</a:t>
                </a:r>
                <a:endParaRPr lang="ru-RU" sz="24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563D32-A56D-8570-D1D0-4A618B8EE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52" y="3824806"/>
                <a:ext cx="1235851" cy="369332"/>
              </a:xfrm>
              <a:prstGeom prst="rect">
                <a:avLst/>
              </a:prstGeom>
              <a:blipFill>
                <a:blip r:embed="rId5"/>
                <a:stretch>
                  <a:fillRect l="-6404" t="-22951" r="-13793" b="-508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30E223-53BB-1860-1B8A-4671A1C40BA9}"/>
                  </a:ext>
                </a:extLst>
              </p:cNvPr>
              <p:cNvSpPr txBox="1"/>
              <p:nvPr/>
            </p:nvSpPr>
            <p:spPr>
              <a:xfrm>
                <a:off x="371452" y="4196779"/>
                <a:ext cx="11680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=0,28</a:t>
                </a:r>
                <a:endParaRPr lang="ru-RU" sz="24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30E223-53BB-1860-1B8A-4671A1C40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52" y="4196779"/>
                <a:ext cx="1168077" cy="369332"/>
              </a:xfrm>
              <a:prstGeom prst="rect">
                <a:avLst/>
              </a:prstGeom>
              <a:blipFill>
                <a:blip r:embed="rId6"/>
                <a:stretch>
                  <a:fillRect l="-6771" t="-22951" r="-14583" b="-508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003C209-E4A0-BDC8-C2B6-F2817CC0C808}"/>
              </a:ext>
            </a:extLst>
          </p:cNvPr>
          <p:cNvSpPr txBox="1"/>
          <p:nvPr/>
        </p:nvSpPr>
        <p:spPr>
          <a:xfrm>
            <a:off x="269412" y="4566111"/>
            <a:ext cx="2137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Т = 15,3 ч</a:t>
            </a:r>
            <a:endParaRPr lang="ru-RU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9A6D7-7019-ACC4-7313-0D2178874059}"/>
              </a:ext>
            </a:extLst>
          </p:cNvPr>
          <p:cNvSpPr txBox="1"/>
          <p:nvPr/>
        </p:nvSpPr>
        <p:spPr>
          <a:xfrm>
            <a:off x="285048" y="4912799"/>
            <a:ext cx="2835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= 3 ч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50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мин</a:t>
            </a:r>
            <a:endParaRPr lang="ru-RU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5B54C4-6E77-3F63-CB2D-7D113888C3FE}"/>
              </a:ext>
            </a:extLst>
          </p:cNvPr>
          <p:cNvSpPr txBox="1"/>
          <p:nvPr/>
        </p:nvSpPr>
        <p:spPr>
          <a:xfrm>
            <a:off x="315910" y="5303656"/>
            <a:ext cx="156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V = 6 л</a:t>
            </a:r>
            <a:endParaRPr lang="ru-RU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57C909-D688-2D0E-1ECA-B680018BA4F4}"/>
              </a:ext>
            </a:extLst>
          </p:cNvPr>
          <p:cNvSpPr txBox="1"/>
          <p:nvPr/>
        </p:nvSpPr>
        <p:spPr>
          <a:xfrm>
            <a:off x="315910" y="5845119"/>
            <a:ext cx="156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ru-RU" sz="24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- ?</a:t>
            </a:r>
            <a:endParaRPr lang="ru-RU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A352BD-3FA9-8649-6B65-9288772F6978}"/>
              </a:ext>
            </a:extLst>
          </p:cNvPr>
          <p:cNvSpPr txBox="1"/>
          <p:nvPr/>
        </p:nvSpPr>
        <p:spPr>
          <a:xfrm>
            <a:off x="3175430" y="3579756"/>
            <a:ext cx="9217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1. Активность всего объема крови после времени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t: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808DEE-1DFE-3595-FFEA-8AB40EC48087}"/>
                  </a:ext>
                </a:extLst>
              </p:cNvPr>
              <p:cNvSpPr txBox="1"/>
              <p:nvPr/>
            </p:nvSpPr>
            <p:spPr>
              <a:xfrm>
                <a:off x="6543434" y="3926934"/>
                <a:ext cx="2193293" cy="680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sup>
                    </m:sSup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808DEE-1DFE-3595-FFEA-8AB40EC48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434" y="3926934"/>
                <a:ext cx="2193293" cy="680507"/>
              </a:xfrm>
              <a:prstGeom prst="rect">
                <a:avLst/>
              </a:prstGeom>
              <a:blipFill>
                <a:blip r:embed="rId7"/>
                <a:stretch>
                  <a:fillRect b="-3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FC5AABE-A454-CD14-E19C-0A5EB80103C9}"/>
              </a:ext>
            </a:extLst>
          </p:cNvPr>
          <p:cNvSpPr txBox="1"/>
          <p:nvPr/>
        </p:nvSpPr>
        <p:spPr>
          <a:xfrm>
            <a:off x="3175430" y="4685043"/>
            <a:ext cx="884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2. Активность образца крови в момент времени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t: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0E6FDD-C579-0026-B4F0-76300E52505F}"/>
                  </a:ext>
                </a:extLst>
              </p:cNvPr>
              <p:cNvSpPr txBox="1"/>
              <p:nvPr/>
            </p:nvSpPr>
            <p:spPr>
              <a:xfrm>
                <a:off x="3581400" y="5277463"/>
                <a:ext cx="3820277" cy="798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200" dirty="0"/>
                  <a:t>,</a:t>
                </a:r>
                <a:endParaRPr lang="ru-RU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0E6FDD-C579-0026-B4F0-76300E525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5277463"/>
                <a:ext cx="3820277" cy="798488"/>
              </a:xfrm>
              <a:prstGeom prst="rect">
                <a:avLst/>
              </a:prstGeom>
              <a:blipFill>
                <a:blip r:embed="rId8"/>
                <a:stretch>
                  <a:fillRect r="-5751" b="-17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C0308D2-764D-D2AB-B4F4-8301212A8D3B}"/>
                  </a:ext>
                </a:extLst>
              </p:cNvPr>
              <p:cNvSpPr txBox="1"/>
              <p:nvPr/>
            </p:nvSpPr>
            <p:spPr>
              <a:xfrm>
                <a:off x="8064303" y="5024636"/>
                <a:ext cx="3193182" cy="1029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𝑉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3200" dirty="0"/>
                  <a:t> ≈ </a:t>
                </a:r>
                <a:r>
                  <a:rPr lang="ru-RU" sz="32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1см</a:t>
                </a:r>
                <a:r>
                  <a:rPr lang="ru-RU" sz="3200" baseline="300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3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C0308D2-764D-D2AB-B4F4-8301212A8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303" y="5024636"/>
                <a:ext cx="3193182" cy="1029128"/>
              </a:xfrm>
              <a:prstGeom prst="rect">
                <a:avLst/>
              </a:prstGeom>
              <a:blipFill>
                <a:blip r:embed="rId9"/>
                <a:stretch>
                  <a:fillRect r="-4008" b="-94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829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32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48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D30895-6838-A795-A623-8859A32D419F}"/>
              </a:ext>
            </a:extLst>
          </p:cNvPr>
          <p:cNvSpPr txBox="1"/>
          <p:nvPr/>
        </p:nvSpPr>
        <p:spPr>
          <a:xfrm>
            <a:off x="137652" y="136525"/>
            <a:ext cx="1191669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Ядерные силы</a:t>
            </a:r>
          </a:p>
          <a:p>
            <a:pPr indent="354013"/>
            <a:r>
              <a:rPr lang="ru-RU" sz="28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Силы притяжения, связывающие протоны и нейтроны в ядре, называются ядерными силами.</a:t>
            </a:r>
          </a:p>
          <a:p>
            <a:pPr algn="ctr"/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Свойства</a:t>
            </a:r>
          </a:p>
          <a:p>
            <a:pPr defTabSz="6286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1.	Являются только силами притяжения.</a:t>
            </a:r>
          </a:p>
          <a:p>
            <a:pPr defTabSz="6286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2.	Во много раз больше кулоновских сил.</a:t>
            </a:r>
          </a:p>
          <a:p>
            <a:pPr defTabSz="6286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3.	Независимы от наличия заряда.</a:t>
            </a:r>
          </a:p>
          <a:p>
            <a:pPr defTabSz="6286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4.	Взаимодействуют с ограниченным числом нуклонов.</a:t>
            </a:r>
          </a:p>
          <a:p>
            <a:pPr defTabSz="6286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5.	Короткодействующие: заметны на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≈2,2·10</a:t>
            </a:r>
            <a:r>
              <a:rPr lang="ru-RU" sz="2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-15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defTabSz="628650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6.	Не являются центральными.</a:t>
            </a:r>
          </a:p>
          <a:p>
            <a:pPr algn="ctr"/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Энергия связи ядра</a:t>
            </a:r>
          </a:p>
          <a:p>
            <a:pPr indent="452438" algn="just"/>
            <a:r>
              <a:rPr lang="ru-RU" sz="2800" i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Энергия, которая необходима для полного расщепления ядра на отдельные нуклоны, называется энергией связи. Энергия связи очень велика.</a:t>
            </a:r>
          </a:p>
        </p:txBody>
      </p:sp>
    </p:spTree>
    <p:extLst>
      <p:ext uri="{BB962C8B-B14F-4D97-AF65-F5344CB8AC3E}">
        <p14:creationId xmlns:p14="http://schemas.microsoft.com/office/powerpoint/2010/main" val="159216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FD2B8A-3394-C961-11CB-6224D288BF5C}"/>
              </a:ext>
            </a:extLst>
          </p:cNvPr>
          <p:cNvSpPr txBox="1"/>
          <p:nvPr/>
        </p:nvSpPr>
        <p:spPr>
          <a:xfrm>
            <a:off x="289793" y="510151"/>
            <a:ext cx="117888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4013" algn="just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При синтезе 4 г гелия выделяется такое же количество энергии, как при сжигании двух вагонов каменного угля.</a:t>
            </a:r>
          </a:p>
          <a:p>
            <a:pPr algn="just"/>
            <a:r>
              <a:rPr lang="ru-RU" sz="28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Формула для вычисления энергии связи: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78D2FF-78C8-EC37-C330-806F73B73C65}"/>
                  </a:ext>
                </a:extLst>
              </p:cNvPr>
              <p:cNvSpPr txBox="1"/>
              <p:nvPr/>
            </p:nvSpPr>
            <p:spPr>
              <a:xfrm>
                <a:off x="5118875" y="1895146"/>
                <a:ext cx="213071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78D2FF-78C8-EC37-C330-806F73B7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875" y="1895146"/>
                <a:ext cx="2130711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187E89-DCDD-C11B-70F0-2128C5A1BFBF}"/>
                  </a:ext>
                </a:extLst>
              </p:cNvPr>
              <p:cNvSpPr txBox="1"/>
              <p:nvPr/>
            </p:nvSpPr>
            <p:spPr>
              <a:xfrm>
                <a:off x="3127976" y="2449144"/>
                <a:ext cx="6112507" cy="607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/>
                  <a:t> =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𝑍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я</m:t>
                        </m:r>
                      </m:sub>
                    </m:sSub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ru-RU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187E89-DCDD-C11B-70F0-2128C5A1B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976" y="2449144"/>
                <a:ext cx="6112507" cy="607923"/>
              </a:xfrm>
              <a:prstGeom prst="rect">
                <a:avLst/>
              </a:prstGeom>
              <a:blipFill>
                <a:blip r:embed="rId4"/>
                <a:stretch>
                  <a:fillRect t="-20202" b="-393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CB76F21-7E2D-EDDA-E7D7-602BBF3B501A}"/>
              </a:ext>
            </a:extLst>
          </p:cNvPr>
          <p:cNvSpPr txBox="1"/>
          <p:nvPr/>
        </p:nvSpPr>
        <p:spPr>
          <a:xfrm>
            <a:off x="202746" y="4054914"/>
            <a:ext cx="119892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4013"/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ядерной физике энергия выражается через атомную единицу энергии (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а.е.э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.), которая соответствует одной атомной единице массы: </a:t>
            </a:r>
          </a:p>
          <a:p>
            <a:pPr indent="354013"/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r>
              <a:rPr lang="ru-RU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а.е.э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.= 1 а.е.м.·с</a:t>
            </a:r>
            <a:r>
              <a:rPr lang="ru-RU" sz="28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=1,67·10</a:t>
            </a:r>
            <a:r>
              <a:rPr lang="ru-RU" sz="28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—27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кг·9·10</a:t>
            </a:r>
            <a:r>
              <a:rPr lang="ru-RU" sz="28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м</a:t>
            </a:r>
            <a:r>
              <a:rPr lang="ru-RU" sz="28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/с</a:t>
            </a:r>
            <a:r>
              <a:rPr lang="ru-RU" sz="28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= 1,5·1О</a:t>
            </a:r>
            <a:r>
              <a:rPr lang="ru-RU" sz="280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Дж = 931,1 МэВ.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303FF17-EA86-BFE2-C835-EFF18BE17855}"/>
              </a:ext>
            </a:extLst>
          </p:cNvPr>
          <p:cNvSpPr/>
          <p:nvPr/>
        </p:nvSpPr>
        <p:spPr>
          <a:xfrm>
            <a:off x="289793" y="3236358"/>
            <a:ext cx="31341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ВАЖНО!!!</a:t>
            </a:r>
          </a:p>
        </p:txBody>
      </p:sp>
    </p:spTree>
    <p:extLst>
      <p:ext uri="{BB962C8B-B14F-4D97-AF65-F5344CB8AC3E}">
        <p14:creationId xmlns:p14="http://schemas.microsoft.com/office/powerpoint/2010/main" val="150330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854664-87D5-F9B1-75BE-D59C54124CB2}"/>
              </a:ext>
            </a:extLst>
          </p:cNvPr>
          <p:cNvSpPr txBox="1"/>
          <p:nvPr/>
        </p:nvSpPr>
        <p:spPr>
          <a:xfrm>
            <a:off x="137652" y="136525"/>
            <a:ext cx="117495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Удельная энергия связи </a:t>
            </a:r>
            <a:r>
              <a:rPr lang="ru-RU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Е</a:t>
            </a:r>
            <a:r>
              <a:rPr lang="ru-RU" sz="280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уд</a:t>
            </a:r>
            <a:endParaRPr lang="ru-RU" sz="2800" b="1" baseline="-25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indent="354013" algn="just"/>
            <a:r>
              <a:rPr lang="ru-RU" sz="2800" i="1" dirty="0">
                <a:latin typeface="Courier New" panose="02070309020205020404" pitchFamily="49" charset="0"/>
                <a:cs typeface="Courier New" panose="02070309020205020404" pitchFamily="49" charset="0"/>
              </a:rPr>
              <a:t>Энергия связи, приходящаяся на один нуклон в ядре, т. е. энергия, которую необходимо затратить, чтобы удалить из ядра один нуклон, называется удельной энергией связи: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D4452D-69CD-636E-3DA3-A4D5022E7442}"/>
                  </a:ext>
                </a:extLst>
              </p:cNvPr>
              <p:cNvSpPr txBox="1"/>
              <p:nvPr/>
            </p:nvSpPr>
            <p:spPr>
              <a:xfrm>
                <a:off x="3581400" y="2000864"/>
                <a:ext cx="2130263" cy="103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Е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уд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  <m:t>Е</m:t>
                              </m:r>
                            </m:e>
                            <m:sub>
                              <m: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  <m:t>св</m:t>
                              </m:r>
                            </m:sub>
                          </m:sSub>
                        </m:num>
                        <m:den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den>
                      </m:f>
                      <m:r>
                        <a:rPr lang="ru-RU" sz="3600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D4452D-69CD-636E-3DA3-A4D5022E7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000864"/>
                <a:ext cx="2130263" cy="1033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9F76540-43A6-D923-643D-0B57C782C8CC}"/>
              </a:ext>
            </a:extLst>
          </p:cNvPr>
          <p:cNvSpPr txBox="1"/>
          <p:nvPr/>
        </p:nvSpPr>
        <p:spPr>
          <a:xfrm>
            <a:off x="137651" y="3108293"/>
            <a:ext cx="6636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где А —массовое число.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График зависимости удельной энергии связи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Е</a:t>
            </a:r>
            <a:r>
              <a:rPr lang="ru-RU" sz="2800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уд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DE54A6-148E-E11E-7222-E0B2628E1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679" y="2123768"/>
            <a:ext cx="5671186" cy="43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3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2EFD-B4CF-486F-A128-4D4D72C714F6}" type="datetime1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https://dvsschool.ru/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FB8B6-D200-40B8-B5A4-0D9C052591FF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41C546-9D70-6A3B-E134-583F725C2DD5}"/>
                  </a:ext>
                </a:extLst>
              </p:cNvPr>
              <p:cNvSpPr txBox="1"/>
              <p:nvPr/>
            </p:nvSpPr>
            <p:spPr>
              <a:xfrm>
                <a:off x="255639" y="0"/>
                <a:ext cx="11680722" cy="6626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541338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1.	У ядер средней части периодической системы Менделеева с массовым числом 40≤А≤100 удельная энергия максимальна.</a:t>
                </a:r>
              </a:p>
              <a:p>
                <a:pPr defTabSz="541338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2.	У ядер, для которых А &gt;100, удельная энергия связи плавно убывает.</a:t>
                </a:r>
              </a:p>
              <a:p>
                <a:pPr defTabSz="541338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3.	У ядер, для которых А &lt;40, удельная энергия скачкообразно убывает.</a:t>
                </a:r>
              </a:p>
              <a:p>
                <a:pPr defTabSz="541338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4.	Максимальной удельной энергией обладают ядра, у которых число протонов и нейтронов четное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PrePr>
                      <m:sub>
                        <m:r>
                          <a:rPr lang="ru-RU" sz="2800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2</m:t>
                        </m:r>
                      </m:sub>
                      <m:sup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Не</m:t>
                        </m:r>
                      </m:e>
                    </m:sPre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PrePr>
                      <m:sub>
                        <m:r>
                          <a:rPr lang="ru-RU" sz="2800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4</m:t>
                        </m:r>
                      </m:sub>
                      <m:sup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Ве</m:t>
                        </m:r>
                      </m:e>
                    </m:sPre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PrePr>
                      <m:sub>
                        <m:r>
                          <a:rPr lang="ru-RU" sz="2800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6</m:t>
                        </m:r>
                      </m:sub>
                      <m:sup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</m:sPre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), а минимальной — ядра, у которых число протонов и нейтронов нечетное.</a:t>
                </a:r>
              </a:p>
              <a:p>
                <a:pPr indent="354013" defTabSz="541338"/>
                <a:r>
                  <a:rPr lang="ru-RU" sz="2800" i="1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Таким образом, осуществляются два способа высвобождения внутренней энергии: деление тяжелых ядер (цепная ядерная реакция) и синтез легких ядер (термоядерная реакция).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41C546-9D70-6A3B-E134-583F725C2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39" y="0"/>
                <a:ext cx="11680722" cy="6626622"/>
              </a:xfrm>
              <a:prstGeom prst="rect">
                <a:avLst/>
              </a:prstGeom>
              <a:blipFill>
                <a:blip r:embed="rId3"/>
                <a:stretch>
                  <a:fillRect l="-1096" t="-1012" r="-2766" b="-7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153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2EFD-B4CF-486F-A128-4D4D72C714F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https://dvsschool.ru/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FB8B6-D200-40B8-B5A4-0D9C052591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FB1250-289B-D606-3ACB-C8B66D9B1CE6}"/>
                  </a:ext>
                </a:extLst>
              </p:cNvPr>
              <p:cNvSpPr txBox="1"/>
              <p:nvPr/>
            </p:nvSpPr>
            <p:spPr>
              <a:xfrm>
                <a:off x="137652" y="368888"/>
                <a:ext cx="11916696" cy="5386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Закон радиоактивного распада</a:t>
                </a:r>
              </a:p>
              <a:p>
                <a:pPr indent="354013" algn="just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Закон радиоактивного распада установлен Ф. Содди. Опытным путем Э. Резерфорд установил, что активность радиоактивного распада убывает с течением времени. Для каждого радиоактивного вещества существует интервал времени, на протяжении которого </a:t>
                </a:r>
                <a:r>
                  <a: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активность убывает в 2 раза, т. е.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ru-RU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период полураспада Т </a:t>
                </a:r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данного вещества.</a:t>
                </a:r>
              </a:p>
              <a:p>
                <a:pPr indent="354013" algn="just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Например, для ядра      период Т ≈ 1600 лет. Следовательно, если взять 1г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𝑅𝑎</m:t>
                        </m:r>
                      </m:e>
                    </m:sPre>
                    <m:r>
                      <a:rPr lang="ru-RU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через 1600 лет его будет 1/2 г, а через 3200 лет— 1/4 г. Таким образом, исходное количество радия должно обратится в нуль спустя бесконечный промежуток времени.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FB1250-289B-D606-3ACB-C8B66D9B1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52" y="368888"/>
                <a:ext cx="11916696" cy="5386090"/>
              </a:xfrm>
              <a:prstGeom prst="rect">
                <a:avLst/>
              </a:prstGeom>
              <a:blipFill>
                <a:blip r:embed="rId3"/>
                <a:stretch>
                  <a:fillRect l="-1075" t="-1925" r="-1075" b="-23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D98128-DEB2-DC4C-62F8-F41854B93D73}"/>
                  </a:ext>
                </a:extLst>
              </p:cNvPr>
              <p:cNvSpPr txBox="1"/>
              <p:nvPr/>
            </p:nvSpPr>
            <p:spPr>
              <a:xfrm>
                <a:off x="4489017" y="3288552"/>
                <a:ext cx="1070421" cy="4423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</m:sup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𝑅𝑎</m:t>
                          </m:r>
                        </m:e>
                      </m:sPre>
                      <m:r>
                        <a:rPr lang="ru-RU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D98128-DEB2-DC4C-62F8-F41854B93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017" y="3288552"/>
                <a:ext cx="1070421" cy="4423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77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3C05-A1E2-8D01-8272-8BE25A84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2EFD-B4CF-486F-A128-4D4D72C714F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27.02.2023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5FB44-BAB2-3952-4F0E-9E565F5E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https://dvsschool.ru/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9A229-BC16-99A8-1E42-0C9E63EC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FB8B6-D200-40B8-B5A4-0D9C052591F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DAA2-1A02-D30A-ADF8-B9FC61DE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10" y="136525"/>
            <a:ext cx="939238" cy="4647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0C9889-0686-4323-93A8-9D0D86585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71" y="368888"/>
            <a:ext cx="5498420" cy="5987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D8DFF6-48A2-27EC-0561-E5EAFE5A40EC}"/>
                  </a:ext>
                </a:extLst>
              </p:cNvPr>
              <p:cNvSpPr txBox="1"/>
              <p:nvPr/>
            </p:nvSpPr>
            <p:spPr>
              <a:xfrm>
                <a:off x="6950239" y="1505370"/>
                <a:ext cx="3130922" cy="6386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D8DFF6-48A2-27EC-0561-E5EAFE5A4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239" y="1505370"/>
                <a:ext cx="3130922" cy="6386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88CDC4-FB2A-4EDC-93B9-1E8C589F1FF9}"/>
                  </a:ext>
                </a:extLst>
              </p:cNvPr>
              <p:cNvSpPr txBox="1"/>
              <p:nvPr/>
            </p:nvSpPr>
            <p:spPr>
              <a:xfrm>
                <a:off x="9078010" y="2712304"/>
                <a:ext cx="2193293" cy="680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2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sup>
                    </m:sSup>
                  </m:oMath>
                </a14:m>
                <a:endParaRPr lang="ru-RU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88CDC4-FB2A-4EDC-93B9-1E8C589F1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010" y="2712304"/>
                <a:ext cx="2193293" cy="680507"/>
              </a:xfrm>
              <a:prstGeom prst="rect">
                <a:avLst/>
              </a:prstGeom>
              <a:blipFill>
                <a:blip r:embed="rId5"/>
                <a:stretch>
                  <a:fillRect b="-34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474FBE2-4C75-D919-9038-845FB482455E}"/>
              </a:ext>
            </a:extLst>
          </p:cNvPr>
          <p:cNvSpPr txBox="1"/>
          <p:nvPr/>
        </p:nvSpPr>
        <p:spPr>
          <a:xfrm>
            <a:off x="6275711" y="2911758"/>
            <a:ext cx="2547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Активность:</a:t>
            </a:r>
          </a:p>
        </p:txBody>
      </p:sp>
    </p:spTree>
    <p:extLst>
      <p:ext uri="{BB962C8B-B14F-4D97-AF65-F5344CB8AC3E}">
        <p14:creationId xmlns:p14="http://schemas.microsoft.com/office/powerpoint/2010/main" val="42921024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1875</Words>
  <Application>Microsoft Office PowerPoint</Application>
  <PresentationFormat>Широкоэкранный</PresentationFormat>
  <Paragraphs>297</Paragraphs>
  <Slides>32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</cp:lastModifiedBy>
  <cp:revision>42</cp:revision>
  <dcterms:created xsi:type="dcterms:W3CDTF">2023-02-26T07:46:45Z</dcterms:created>
  <dcterms:modified xsi:type="dcterms:W3CDTF">2023-02-27T07:05:11Z</dcterms:modified>
</cp:coreProperties>
</file>